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</p:sldMasterIdLst>
  <p:sldIdLst>
    <p:sldId id="256" r:id="rId7"/>
    <p:sldId id="262" r:id="rId8"/>
    <p:sldId id="263" r:id="rId9"/>
    <p:sldId id="264" r:id="rId10"/>
    <p:sldId id="265" r:id="rId11"/>
    <p:sldId id="266" r:id="rId12"/>
    <p:sldId id="283" r:id="rId13"/>
    <p:sldId id="258" r:id="rId14"/>
    <p:sldId id="259" r:id="rId15"/>
    <p:sldId id="261" r:id="rId16"/>
    <p:sldId id="267" r:id="rId17"/>
    <p:sldId id="284" r:id="rId18"/>
    <p:sldId id="294" r:id="rId19"/>
    <p:sldId id="257" r:id="rId20"/>
    <p:sldId id="268" r:id="rId21"/>
    <p:sldId id="292" r:id="rId22"/>
    <p:sldId id="293" r:id="rId23"/>
    <p:sldId id="285" r:id="rId24"/>
    <p:sldId id="289" r:id="rId25"/>
    <p:sldId id="290" r:id="rId26"/>
    <p:sldId id="291" r:id="rId27"/>
    <p:sldId id="269" r:id="rId28"/>
    <p:sldId id="277" r:id="rId29"/>
    <p:sldId id="275" r:id="rId30"/>
    <p:sldId id="272" r:id="rId31"/>
    <p:sldId id="278" r:id="rId32"/>
    <p:sldId id="274" r:id="rId33"/>
    <p:sldId id="271" r:id="rId34"/>
    <p:sldId id="276" r:id="rId35"/>
    <p:sldId id="273" r:id="rId36"/>
    <p:sldId id="279" r:id="rId37"/>
    <p:sldId id="280" r:id="rId38"/>
    <p:sldId id="281" r:id="rId39"/>
    <p:sldId id="28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15FD"/>
    <a:srgbClr val="BE02A8"/>
    <a:srgbClr val="E6761A"/>
    <a:srgbClr val="99CCFF"/>
    <a:srgbClr val="66FF66"/>
    <a:srgbClr val="669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86C-1701-454C-9A3C-9E1293DC439B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4C6B-C2E9-4258-B9E3-6E4BD37E8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86C-1701-454C-9A3C-9E1293DC439B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4C6B-C2E9-4258-B9E3-6E4BD37E8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86C-1701-454C-9A3C-9E1293DC439B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4C6B-C2E9-4258-B9E3-6E4BD37E8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6BD5-0744-4247-A107-97631E93E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4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1FCF-502E-4DAA-AF90-C1BE949C77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8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4FAF-1488-48E3-857F-FEE767489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21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4C5A2-A33C-4A26-9F62-8A3C82162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64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C71E-6AC9-4533-8839-1A95CF513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34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80411-A36E-4C7B-B1FB-EDAE2C91F3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C250E-CB2D-4666-B2CB-454735EBE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24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2E46-A2CC-4528-BA7D-12D740A665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2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86C-1701-454C-9A3C-9E1293DC439B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4C6B-C2E9-4258-B9E3-6E4BD37E8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2678-8C79-4E62-9137-3B670DE89C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60B0A-6ED1-423E-AB3B-2D51F3F8E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75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69925-F5B4-4904-A75B-06307BB27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32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6BD5-0744-4247-A107-97631E93E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45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1FCF-502E-4DAA-AF90-C1BE949C77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69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4FAF-1488-48E3-857F-FEE767489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28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4C5A2-A33C-4A26-9F62-8A3C82162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67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C71E-6AC9-4533-8839-1A95CF513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58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80411-A36E-4C7B-B1FB-EDAE2C91F3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04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C250E-CB2D-4666-B2CB-454735EBE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9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86C-1701-454C-9A3C-9E1293DC439B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4C6B-C2E9-4258-B9E3-6E4BD37E8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2E46-A2CC-4528-BA7D-12D740A665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78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2678-8C79-4E62-9137-3B670DE89C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73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60B0A-6ED1-423E-AB3B-2D51F3F8E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78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69925-F5B4-4904-A75B-06307BB27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53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6BD5-0744-4247-A107-97631E93E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81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1FCF-502E-4DAA-AF90-C1BE949C77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51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4FAF-1488-48E3-857F-FEE767489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78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4C5A2-A33C-4A26-9F62-8A3C82162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88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C71E-6AC9-4533-8839-1A95CF513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67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80411-A36E-4C7B-B1FB-EDAE2C91F3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9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86C-1701-454C-9A3C-9E1293DC439B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4C6B-C2E9-4258-B9E3-6E4BD37E8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C250E-CB2D-4666-B2CB-454735EBE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06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2E46-A2CC-4528-BA7D-12D740A665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56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2678-8C79-4E62-9137-3B670DE89C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96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60B0A-6ED1-423E-AB3B-2D51F3F8E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69925-F5B4-4904-A75B-06307BB27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3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6BD5-0744-4247-A107-97631E93E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71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1FCF-502E-4DAA-AF90-C1BE949C77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93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4FAF-1488-48E3-857F-FEE767489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69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4C5A2-A33C-4A26-9F62-8A3C82162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925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C71E-6AC9-4533-8839-1A95CF513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4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86C-1701-454C-9A3C-9E1293DC439B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4C6B-C2E9-4258-B9E3-6E4BD37E8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80411-A36E-4C7B-B1FB-EDAE2C91F3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68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C250E-CB2D-4666-B2CB-454735EBE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24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2E46-A2CC-4528-BA7D-12D740A665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51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2678-8C79-4E62-9137-3B670DE89C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7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60B0A-6ED1-423E-AB3B-2D51F3F8E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7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69925-F5B4-4904-A75B-06307BB27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260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6BD5-0744-4247-A107-97631E93E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17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1FCF-502E-4DAA-AF90-C1BE949C77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29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4FAF-1488-48E3-857F-FEE767489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603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4C5A2-A33C-4A26-9F62-8A3C82162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6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86C-1701-454C-9A3C-9E1293DC439B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4C6B-C2E9-4258-B9E3-6E4BD37E8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C71E-6AC9-4533-8839-1A95CF513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30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80411-A36E-4C7B-B1FB-EDAE2C91F3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739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C250E-CB2D-4666-B2CB-454735EBE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556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2E46-A2CC-4528-BA7D-12D740A665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02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2678-8C79-4E62-9137-3B670DE89C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75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60B0A-6ED1-423E-AB3B-2D51F3F8E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16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69925-F5B4-4904-A75B-06307BB27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6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86C-1701-454C-9A3C-9E1293DC439B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4C6B-C2E9-4258-B9E3-6E4BD37E8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86C-1701-454C-9A3C-9E1293DC439B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4C6B-C2E9-4258-B9E3-6E4BD37E8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86C-1701-454C-9A3C-9E1293DC439B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4C6B-C2E9-4258-B9E3-6E4BD37E8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086C-1701-454C-9A3C-9E1293DC439B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4C6B-C2E9-4258-B9E3-6E4BD37E8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CADE0F-45F8-4DE4-980C-074304EFB62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9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CADE0F-45F8-4DE4-980C-074304EFB62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0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CADE0F-45F8-4DE4-980C-074304EFB62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1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CADE0F-45F8-4DE4-980C-074304EFB62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4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CADE0F-45F8-4DE4-980C-074304EFB62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5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ELEMENTS of ART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Line</a:t>
            </a:r>
            <a:r>
              <a:rPr lang="en-US" dirty="0" smtClean="0"/>
              <a:t> 	         </a:t>
            </a:r>
            <a:r>
              <a:rPr lang="en-US" dirty="0" smtClean="0">
                <a:solidFill>
                  <a:srgbClr val="C00000"/>
                </a:solidFill>
              </a:rPr>
              <a:t>Shape</a:t>
            </a:r>
            <a:r>
              <a:rPr lang="en-US" dirty="0" smtClean="0"/>
              <a:t> /</a:t>
            </a:r>
            <a:r>
              <a:rPr lang="en-US" dirty="0" smtClean="0">
                <a:solidFill>
                  <a:srgbClr val="BE02A8"/>
                </a:solidFill>
              </a:rPr>
              <a:t>Form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6761A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l</a:t>
            </a:r>
            <a:r>
              <a:rPr lang="en-US" dirty="0" smtClean="0">
                <a:solidFill>
                  <a:srgbClr val="7030A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00B050"/>
                </a:solidFill>
              </a:rPr>
              <a:t>Texture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3115FD"/>
                </a:solidFill>
              </a:rPr>
              <a:t>Space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Vincent Van Gogh</a:t>
            </a:r>
            <a:endParaRPr lang="en-US"/>
          </a:p>
        </p:txBody>
      </p:sp>
      <p:pic>
        <p:nvPicPr>
          <p:cNvPr id="18434" name="Picture 2" descr="http://latimesblogs.latimes.com/.a/6a00d8341c630a53ef0120a650bc66970b-5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666521" cy="519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and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en-US" dirty="0" smtClean="0"/>
              <a:t>Shape: lines join to define the outer edges of a flat object. Shape is </a:t>
            </a:r>
            <a:r>
              <a:rPr lang="en-US" dirty="0" smtClean="0"/>
              <a:t>a 2-Dimensional</a:t>
            </a:r>
            <a:r>
              <a:rPr lang="en-US" dirty="0" smtClean="0"/>
              <a:t>, one </a:t>
            </a:r>
            <a:r>
              <a:rPr lang="en-US" dirty="0" smtClean="0"/>
              <a:t>plane </a:t>
            </a:r>
            <a:r>
              <a:rPr lang="en-US" dirty="0" smtClean="0"/>
              <a:t>object.</a:t>
            </a:r>
          </a:p>
          <a:p>
            <a:endParaRPr lang="en-US" dirty="0" smtClean="0"/>
          </a:p>
          <a:p>
            <a:r>
              <a:rPr lang="en-US" dirty="0" smtClean="0"/>
              <a:t>Form: In 2- D art, lines/value may be used to show 2 or more sides of an object. Form is 3-Dimensional.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3564763" y="228600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22860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6858000" y="2286000"/>
            <a:ext cx="1371600" cy="9144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t2.gstatic.com/images?q=tbn:ANd9GcQrNtBvjVNXqBbQAq342uqmljERpI7nq5JO4Ll0yYMPLc4hleH4aSW9fk9D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572000"/>
            <a:ext cx="2545334" cy="190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-images.s3.amazonaws.com/basics/shapes/triangle-shap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676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http://cehelp.esri.com/help/topic/com.procedural.cityengine.help/html/manual/is/create/images/street_example_smoo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4973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3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smtClean="0"/>
              <a:t>Static or  Dynamic ?</a:t>
            </a:r>
          </a:p>
        </p:txBody>
      </p:sp>
      <p:sp>
        <p:nvSpPr>
          <p:cNvPr id="19461" name="Subtitle 5"/>
          <p:cNvSpPr>
            <a:spLocks noGrp="1"/>
          </p:cNvSpPr>
          <p:nvPr>
            <p:ph type="subTitle" idx="1"/>
          </p:nvPr>
        </p:nvSpPr>
        <p:spPr>
          <a:xfrm>
            <a:off x="304800" y="5562600"/>
            <a:ext cx="8382000" cy="609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/>
              <a:t>  a.					   b.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2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Geometric or Organic?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8951" y="5181600"/>
            <a:ext cx="7143681" cy="457200"/>
          </a:xfrm>
        </p:spPr>
        <p:txBody>
          <a:bodyPr/>
          <a:lstStyle/>
          <a:p>
            <a:pPr algn="l"/>
            <a:r>
              <a:rPr lang="en-US" dirty="0" smtClean="0"/>
              <a:t>	     a.				       b.</a:t>
            </a:r>
            <a:endParaRPr lang="en-US" dirty="0"/>
          </a:p>
        </p:txBody>
      </p:sp>
      <p:pic>
        <p:nvPicPr>
          <p:cNvPr id="1026" name="Picture 2" descr="https://encrypted-tbn0.gstatic.com/images?q=tbn:ANd9GcR0pN28V1A9tkk5-xy-TYVVIGiOYBiuYzgYNNeh0-w3Y8P6ub0x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59504"/>
            <a:ext cx="333990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T_nYDp0B0EYYuNtMKMqLY51To8v-RyaKaMFvlqkj6xzstVNK0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5277" y="1769402"/>
            <a:ext cx="2505077" cy="31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104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Keith Haring</a:t>
            </a:r>
            <a:br>
              <a:rPr lang="en-US" dirty="0" smtClean="0"/>
            </a:br>
            <a:r>
              <a:rPr lang="en-US" sz="4000" dirty="0" smtClean="0"/>
              <a:t>Mural at Houston and Bowery Streets</a:t>
            </a:r>
            <a:endParaRPr lang="en-US" sz="4000" dirty="0"/>
          </a:p>
        </p:txBody>
      </p:sp>
      <p:pic>
        <p:nvPicPr>
          <p:cNvPr id="1026" name="Picture 2" descr="https://www.brooklynmuseum.org/community/blogosphere/feministbloggers/wp-content/uploads/Pia/ha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18233"/>
            <a:ext cx="7467600" cy="523976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07" y="381000"/>
            <a:ext cx="8229600" cy="1066800"/>
          </a:xfrm>
        </p:spPr>
        <p:txBody>
          <a:bodyPr>
            <a:noAutofit/>
          </a:bodyPr>
          <a:lstStyle/>
          <a:p>
            <a:r>
              <a:rPr lang="en-US" sz="6600" dirty="0" smtClean="0"/>
              <a:t>Value </a:t>
            </a:r>
            <a:r>
              <a:rPr lang="en-US" sz="6600" dirty="0" smtClean="0"/>
              <a:t>/</a:t>
            </a:r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</a:rPr>
              <a:t>Form</a:t>
            </a:r>
            <a:endParaRPr lang="en-US" sz="6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5867400"/>
            <a:ext cx="8153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ighlights, shading, cast shadows, reflected light, etc.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, etc..</a:t>
            </a:r>
            <a:endParaRPr lang="en-US" dirty="0"/>
          </a:p>
        </p:txBody>
      </p:sp>
      <p:pic>
        <p:nvPicPr>
          <p:cNvPr id="1034" name="Picture 10" descr="http://t3.gstatic.com/images?q=tbn:ANd9GcQWh6F3PK1nbPjTSvM5sIJAHtF0L3jGJTSZZ-rEvr0CG2gBQG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707" y="1600200"/>
            <a:ext cx="5638800" cy="426188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52400" y="152400"/>
            <a:ext cx="4572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23.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 Primary Colors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/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Secondary Colors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/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Intermediate Colors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/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Chromatic Neutrals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/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Achromatic Neutrals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9538"/>
            <a:ext cx="47053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08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atin typeface="Adobe Caslon Pro" pitchFamily="18" charset="0"/>
              </a:rPr>
              <a:t>T</a:t>
            </a:r>
            <a:r>
              <a:rPr lang="en-US" sz="8800" dirty="0" err="1" smtClean="0">
                <a:latin typeface="Blackadder ITC" pitchFamily="82" charset="0"/>
              </a:rPr>
              <a:t>E</a:t>
            </a:r>
            <a:r>
              <a:rPr lang="en-US" sz="8800" dirty="0" err="1" smtClean="0">
                <a:latin typeface="Brush Script Std" pitchFamily="66" charset="0"/>
              </a:rPr>
              <a:t>X</a:t>
            </a:r>
            <a:r>
              <a:rPr lang="en-US" sz="8800" dirty="0" err="1" smtClean="0">
                <a:latin typeface="Giddyup Std" pitchFamily="66" charset="0"/>
              </a:rPr>
              <a:t>T</a:t>
            </a:r>
            <a:r>
              <a:rPr lang="en-US" sz="8800" dirty="0" err="1" smtClean="0">
                <a:latin typeface="Jokerman" pitchFamily="82" charset="0"/>
              </a:rPr>
              <a:t>u</a:t>
            </a:r>
            <a:r>
              <a:rPr lang="en-US" sz="8800" dirty="0" err="1" smtClean="0">
                <a:latin typeface="Viner Hand ITC" pitchFamily="66" charset="0"/>
              </a:rPr>
              <a:t>R</a:t>
            </a:r>
            <a:r>
              <a:rPr lang="en-US" sz="8800" dirty="0" err="1" smtClean="0">
                <a:latin typeface="Colonna MT" pitchFamily="82" charset="0"/>
              </a:rPr>
              <a:t>E</a:t>
            </a:r>
            <a:endParaRPr lang="en-US" sz="8800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The tactile quality of a surface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( or what the surface feels like),</a:t>
            </a:r>
          </a:p>
          <a:p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dirty="0" smtClean="0">
                <a:solidFill>
                  <a:srgbClr val="002060"/>
                </a:solidFill>
              </a:rPr>
              <a:t>ike smooth, bumpy, fuzzy, etc..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28800"/>
            <a:ext cx="4469459" cy="3076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20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E6761A"/>
                </a:solidFill>
              </a:rPr>
              <a:t>C </a:t>
            </a:r>
            <a:r>
              <a:rPr lang="en-US" sz="8800" dirty="0" smtClean="0">
                <a:solidFill>
                  <a:srgbClr val="FF0000"/>
                </a:solidFill>
              </a:rPr>
              <a:t>O</a:t>
            </a:r>
            <a:r>
              <a:rPr lang="en-US" sz="8800" dirty="0" smtClean="0">
                <a:solidFill>
                  <a:srgbClr val="BE02A8"/>
                </a:solidFill>
              </a:rPr>
              <a:t>L</a:t>
            </a:r>
            <a:r>
              <a:rPr lang="en-US" sz="8800" dirty="0" smtClean="0">
                <a:solidFill>
                  <a:srgbClr val="3115FD"/>
                </a:solidFill>
              </a:rPr>
              <a:t>O</a:t>
            </a:r>
            <a:r>
              <a:rPr lang="en-US" sz="8800" dirty="0" smtClean="0">
                <a:solidFill>
                  <a:srgbClr val="00B050"/>
                </a:solidFill>
              </a:rPr>
              <a:t>R</a:t>
            </a:r>
            <a:endParaRPr lang="en-US" sz="8800" dirty="0">
              <a:solidFill>
                <a:srgbClr val="E6761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802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52400" y="152400"/>
            <a:ext cx="39624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22.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 Primary Colors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/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Secondary Colors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/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Intermediate Colors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/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Chromatic Neutrals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/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Achromatic Neutrals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01713"/>
            <a:ext cx="4972050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130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LINE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Lines can be thin, thick, straight, change direction gradually ( curved ) or change direction quickly ( angled).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BE02A8"/>
                </a:solidFill>
              </a:rPr>
              <a:t>Horizontal Lines- </a:t>
            </a:r>
            <a:r>
              <a:rPr lang="en-US" dirty="0" smtClean="0"/>
              <a:t>go from side to side like this</a:t>
            </a:r>
          </a:p>
          <a:p>
            <a:pPr>
              <a:buNone/>
            </a:pPr>
            <a:r>
              <a:rPr lang="en-US" dirty="0" smtClean="0">
                <a:solidFill>
                  <a:srgbClr val="BE02A8"/>
                </a:solidFill>
              </a:rPr>
              <a:t>	____________________________________</a:t>
            </a:r>
          </a:p>
          <a:p>
            <a:pPr>
              <a:buNone/>
            </a:pPr>
            <a:r>
              <a:rPr lang="en-US" dirty="0" smtClean="0"/>
              <a:t>	They give a sense of calmness and restfulness.</a:t>
            </a:r>
          </a:p>
          <a:p>
            <a:pPr>
              <a:buNone/>
            </a:pPr>
            <a:r>
              <a:rPr lang="en-US" dirty="0" smtClean="0"/>
              <a:t>	They are </a:t>
            </a:r>
            <a:r>
              <a:rPr lang="en-US" dirty="0" smtClean="0">
                <a:solidFill>
                  <a:srgbClr val="BE02A8"/>
                </a:solidFill>
              </a:rPr>
              <a:t>static</a:t>
            </a:r>
            <a:r>
              <a:rPr lang="en-US" dirty="0" smtClean="0"/>
              <a:t> (non-moving and stable)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4191000" cy="5715000"/>
          </a:xfrm>
        </p:spPr>
        <p:txBody>
          <a:bodyPr/>
          <a:lstStyle/>
          <a:p>
            <a:pPr algn="l"/>
            <a:r>
              <a:rPr lang="en-US" smtClean="0"/>
              <a:t>21.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3600" smtClean="0"/>
              <a:t>Primary Colors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Secondary Colors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Intermediate Colors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Chromatic Neutrals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Achromatic Neutrals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6950"/>
            <a:ext cx="426720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1363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4343400" cy="5943600"/>
          </a:xfrm>
        </p:spPr>
        <p:txBody>
          <a:bodyPr/>
          <a:lstStyle/>
          <a:p>
            <a:r>
              <a:rPr lang="en-US" smtClean="0"/>
              <a:t>20. </a:t>
            </a:r>
            <a:r>
              <a:rPr lang="en-US" sz="3600" smtClean="0"/>
              <a:t>Primary Colors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Secondary Colors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Intermediate Colors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Chromatic Neutrals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Achromatic Neutrals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4565650" cy="43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5712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E6761A"/>
                </a:solidFill>
              </a:rPr>
              <a:t>S</a:t>
            </a:r>
            <a:r>
              <a:rPr lang="en-US" sz="9600" dirty="0" smtClean="0">
                <a:solidFill>
                  <a:srgbClr val="CC9900"/>
                </a:solidFill>
              </a:rPr>
              <a:t>P</a:t>
            </a:r>
            <a:r>
              <a:rPr lang="en-US" sz="9600" dirty="0" smtClean="0">
                <a:solidFill>
                  <a:srgbClr val="669900"/>
                </a:solidFill>
              </a:rPr>
              <a:t>A</a:t>
            </a:r>
            <a:r>
              <a:rPr lang="en-US" sz="9600" dirty="0" smtClean="0">
                <a:solidFill>
                  <a:srgbClr val="66FF66"/>
                </a:solidFill>
              </a:rPr>
              <a:t>C</a:t>
            </a:r>
            <a:r>
              <a:rPr lang="en-US" sz="9600" dirty="0" smtClean="0">
                <a:solidFill>
                  <a:srgbClr val="99CCFF"/>
                </a:solidFill>
              </a:rPr>
              <a:t>E</a:t>
            </a:r>
            <a:endParaRPr lang="en-US" sz="9600" dirty="0">
              <a:solidFill>
                <a:srgbClr val="99CC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2.gstatic.com/images?q=tbn:ANd9GcR92AqOlNV0DjoVzlbkDZUAARAH4NLTyR5Ss4NN6DTydNtk4O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7704467" cy="506214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Line/ Horizon Line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3.gstatic.com/images?q=tbn:ANd9GcSVrmjdbJlCRJsNFKzzMTQ0hTusrmZbe85IVY7BCXRckrFOiBw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7421464" cy="5029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 Line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hQSERUUExQWFRQUFxgYFxcXGRoYGBcVFxgXFxcXGBwaHCYeGBkkHBQXHy8gJCcpLCwsFx4xNTAqNSYrLCkBCQoKDgwOGg8PGiwlHyQsLCwsLCwqKTIsLCwsLCwsKSwpKSwsLy8sLCwsLC8qLCwsLCwsKSwsLCwsLCwsLCwsLP/AABEIALYBFQMBIgACEQEDEQH/xAAcAAABBQEBAQAAAAAAAAAAAAAFAAIDBAYBBwj/xABKEAABAgQDBAcEBggEAwkAAAABAhEAAwQhBRIxQVFhcQYTIoGRobEHMsHwFEJSYtHhFSMzcoKSovFDssLDFiTiFzREU1Rjc4PT/8QAGwEAAgMBAQEAAAAAAAAAAAAAAgMBBAUGAAf/xAA3EQABAwIDBQUHBAIDAQAAAAABAAIDBBESITEFE0FRcWGBkaHRBhQiMrHB8BVC4fFSoiNTkmL/2gAMAwEAAhEDEQA/AJ+rPGHJkKO+NBMoUjdCTTCNjfhc/ujxQH6IqHooFHbB7qU8IeJKeERvyp3SB/o770L6Hzg6qnTwiNVOnhHhMoMaECkO4w8Up3GCRpxvhCRBbxBgVBNNDhSRfEqOiXHsa9hVH6HDhRxbKIRiMZXrBRIpBEiaPdD0vEgCoHEVNhyUJooQohEqknefGIxIib9qjuTVUyR8iIFJHD57ouppH2R36FwERiA4qcJPBDSoboYUnYmCopSNgiRNOTtHhE7wBe3ZKBCQp9IX0dW6DcykVviFUo/LwQluoMZCD/RjuhdQd0FVymEU51dLTqoPuF/SIfUsYLvIHUocBVb6OY4ZTRaoqhM2YmWnM6iwtbn3CCHSfChTywtJe4BzWuSB6mK52jAP3X6J8dLI8EtGiC5IaUwwVbe+kp4i4/GHIrZJ/wAVPeQPWGRV9PILtePzqkljhqEuriNUiLgQ9wQeRiGYW3xcBvogKrFBiNTxP1ohqjBLyrKiFZi4WiMoEQjCoKIhRZXJjkRkmLbOG0vEZjPU2JrRZ3G4/NoKU2KoXYnKeOnj+McsdqRhtwDfl/KthuLK6uMN0cEuHBt4PK8OQRuik/akzvly/O1OELeKZ1XOOdUfkRHOxiSixWl9w7R8BA+r6VAfs0OPtL7I87mBbtOobxv3BC6OMImUndHARyjOK6STlfXQkcEj4iIzihV7y1K8h+EWm7ZcPmZ4H+1XcxvArT5hvjonp+1GW61J2HwEdzjd5RH647/r/wBv4Q7sc1pvpA3gxz6QN8ZogH6o8BHZISSykpbkIn9cP/X/ALfwo3fatQk8YdGcHZsl0jclRbw0h4rFjRZ72PwhrdtxH5mkeH8L27WiDb4kRMG54B0uMtZSXO8Fj4XgvIxeUeHOBm2yy9ox4pscQOpVoTDsSI71i9whS56VaLT4t6xnMZ6ZpQSiQBMVtWfcHL7XpzikdpTuOVvD1VgtY0XJR2dUlIKlEADUkgAd5gRO6aSh7gMw/dDD+YsPB4x1XVTJxzTFFR2E3A5DQQ6lQXL3aGfqMwbY28FVLv8AFHZ3TCoX7mSWOAzHxVbyiFOLVB1nL5lTejCKAh+0RRfUyu1cV7ESrc2qUr35ilfPGHS8MmrbJLWRvbXvLCC/QymzTSspcJSWJFsxI04s/jGnr65EntLUEpJa+/hGFWbQfFJgY25/OC0qajErMbzZZjDsBqZSkziEIyHN2lBm2uzsGJgT0nxGpnzRKm5Ey+zM7CswUkHs3YWtujT4xismop1S0VEtJUU3UWFlAkF97RkMdrAaxWjJp5LEEFN30IsRbZF/Z080kbi8WPK1u/NOc1sLHCM5W1v3KrX1buBstAooeJpqnfjEIEXWCwyWMU9JKdHB4Ej0iVGJzR9Y994hKo51kOjlfH8hI6FRa6vox5X1kpPkfjFhGMIOriA7gwxSGMXWbSqW/u8QFG7aVoUVSVaKHjD80ZgpiamWpJdL8tkaEW2TpK3vHp/KExckfPOOwOTiHCOxqiupiL7weKgMdyRTLHIIYjLuOyx04nzgPOqWskX+dm2OBabhXHNwmytddku7d7QNqMSzliS21tT+EQzCtbWUQSwsbncN8ORh6wFKJQko+oVOonkHbXa0GhzT+qJsgEcEhzyf4RyXIzMiySSWKjuSS3MtF6ik9bKGwIL5gCWUS5B2lWjNsAg1jaKWrKs5PWMEysi2UVjMQyfe58NzQLSA4Ap0UQcc1kQDcXcEgg7CLERbp6ZR33LPoH3PGq6I4VJnYfJQUpE4IClPcqXbOou5up+TjYwiKbJCZhlFBS2gZwb/AC3lAPlGItA0RSU2E3GiEIpClRGpG68GBhySUhQ01yvfv1aJ5ElQfKki92Sz84nmhYSVZFDi1mhBNyvNiAUdThUlYKbIWB2SLB9jjaNkZ2roFILLsYLrklRzFSrenBwYkMzOkvvsFB/7QYyUPAfwss8mTeLGQRPMwlQe4fdoPE/hFSroJpB6s2AJJILuNQm14IWcqxYQlMmhNyQBxiBeMpHu9o+A8THaHB0dZ/zBUsNYJKg54kh2toG12NBJWH0hBT1RlkjsqClKKTvOZV4nCwHNSGHmEBn4iuYnKpfYd8gskneW173aK+W4ADkluDwSmYGQQErSQdSxDHYNS8EMJwhCWVMIKgXG4B7d8NxtaMkAY4nNXKfo/LbtXYauRpd/ygmmkQhNkgDcBsv+ERSa5n7GYAOW2J2nhDvpuYKsm+UAMSwHHZFNxJ1VxoYBkqtfhC5ywUFKRlta5I3toIr0+Iy5aRmpEqbslZJIKhY6gh3BtBWkxRCSyiAbuQbA2YNu2mHzJoqilCby1lLzAQ2pPY1c2AfS+3SAfk34x8PeP7To4i83j16X/pU5XSxZ9ySGG42HDSJMcoZtTKSVrRKAuAO1mtv3MT+cH6rBpcnq8qQE3S33veBJ2lgbmMpi6lTFMDY+g3bhpEUbKeKe747Hhe54ccyNF0NMxm5xTm4GZJAt0A9Vn8Nw4TJoSQ4zAPq7kCz84i6RzHrahtikJt9lKUj1VGkw+mCZstykBKgWv9UvujP4hISZpW15iytzqylW8rtxjfhk35JfpwCq0kDtovfYWaNB2cB6qrJols7FjEkujUSwTeD0mRmQ+4sObP8APOLNLRhNzqYyzKubEV1mqvC5iQDkJB0KQ4fdbbceMDky8xYC+6N9Km30IY2Pfb4Q2tuorVl3kkBPjxjwmtkj3I4LHSMCmrBITpvt6wxWDTfsENq9o2dTSqsjMy1JJyuybFFi22+ux4bSVzuk3UlxltmfiH2NePb9xzCsPozHbFxWNXg6wzDM4e1+6H0FFmJDkNraNTNLWIL7CbEHhFXMApkuC1+J4xO+JGaRuxdBazAi46p1b+B+fSFBuXTHa3faFECcjimbrsQOX7QcwOanI0y/rBqd/Z00jqel6goFUlktsUXvtuBaM2cUSknsIURYKU5G0aWitNxxZsFBhs2cg+yOrbs2J+bI8u0n1VcveVo63pepQCUpysQXOxt14rVXSGYzJWlRJv2blxxNgIBU9SgqHWEhJ1yka9+yC/WUtsjhzclmHjrDTTQxWG7Ful/Mpbi5U5+KTiMpmHLuFhfXSNJ0Iw9SJU6sULoHVSX2rX+0UH3IdII2lQ2QAqerVMZCsxsAzXOxmJePT+kOCppMOlpBJVLyJUX94sX5DMXbhEVkzY2xxRtA3jgNLZDXK3HTvT4ACHvd+0XHXgsbgVUumq1TEh8qlM2pQWJDbfePyI3eP4KutlpIBCgHQsAJIBuzuDlO6PPayuKTnF3U9xZlIT/1GPUeguL/AEikSdsslB5Bin+lSR3RibaEsTIqyPIssL9h08wR3q7SyNxyQuAIOf5+cF5RUU9RJXMRmqEke+lMyYh9gJALKsNYq0+L1iG6uqqUs9lrK0gHcFgiPbOkeAJqZZYATUg5Fcdx4GPGMTxFSDlX2VAkKSzFBBYh9sa9DtBlfEZGxi4+YZHv6f0qE0clO7CDlwT6jpDXzCM1S7bUhAPeLJPhHZOJ1CUhP0laik2skDlZNy++BqalJ1zPtP8AfSLMysQkPt4kctp07ovxMZIMmDphHoq7nvKnrMTnTVBS56swAAa1hbYAI5TV84AoTNUeIZw+rEwIXWKU5Kk9xV8BDpNeoMQWO/8AvF73F7mBuFthwICWbg3urkyrmlWcVExRQ7FKhbNrsY6aFxEU6unLUo9ZO7dj2zsGg3M2xoqjElJKzlQ6y6soYk6uWF7k+Mcqa8rUFJGRTMTpvduGl4NtCd58ot0HX6o7u5p0/FJjDMpa2LB1kkEXOnPWLUnHgoAZpiGZsy1Na/1ixvA7rTqVCOibf+5i+aQWHYhJFtFpKifULQzqVLmAWQHCk7HyjtBxCwydMKFJ6xWVOqQsgANoQ+nAxFgfSpUkJRM/WSUukJ0KUkknKX3l29HiPHpqFKSKefMWlST1jhSAFEmwB1Szb+ZjN3BZ/wARYA3UEDL6ZH8BKJsbpCA05nLtTaeSJqyjKCkG5+HdHsdBQiWhJFgjKUgbksQPJo83wDCj1aAkGyCrm2p8Y9SlzOyOQjg/aGbfSsJ0be3XLNdy2gbQwNY35nZu9EUxKnEyWUvroRsOoIjyWdPUtSjmyZSbuQGdgzauzx6JOrSilnX7UpC25ZSUeTDmDHkw6w3vlH1tjd0P2I7FLLUW0s0cdcybdLLm9pPc2MQXyJv4aK1SSjMWASdt3Ltt9fOLtfQzFKzPmYAcWAYRHgLKJL6ADxcn4QbaF+0G0pYq7Aw5NaBa2XP7rpfZlhhpBJxcSft9kLo3UAtLDXslRBAO1uLA2hTKpSb51X4uPDRop08tSZkyXchKioWuEqJUA7FwCSO7hFk4sZbhWY2s7hvJ46E2kAkaGnEAdBoRdcTOzdSOjN8iR4FW6bExMIClrKhoEsgeTPFqmrlBb5VTCm+UlyQHO653DfGenYslnCEZr3UrXycmBNNWmTNTMmdtAOgUQPFou01K0tcHC2VgMvK1reSTjOJpB0K1lXji1KzJo6orAIGZCgk5ikkPl+6NkZjEMVnImkzpS5SprEC8u3u7dRbWJjjshCyP+dSpRskTUhAtYOoaNGfxjEjNWVF3Fg6iv1J8mgKLZcUbiGBpBHb3WOI5XWrWVRmaAQ4d4+zQrVZUK35f4n8wYH/TCkuFkHeCQfIxUU52w9MqNOOjcL4zrwHqbrPyCtpxyaNJq/5lfjCikVgbYUSaSK+g8B6JgJsoCg73hdVyicz0iEKhOyLYAQ3dyUAk/LR1Uh98TBYhpQSbFhE4GngvYitN7N8HE2vlpZwh5iuSGIHerLHrXT6TmoZnAoP9aQfWMF7H5ktFRNzkBRlAJJO9Qzd9k+Eep4pTidImS3HbQoAvoSLHuLGOB23UOj2rE4j4WYfrc+nctCBmOneBqb/Sy8KxkFk7urkng6kKYnuTG79kc0gT0fVHVqHAkrB8gPCMriklJS5d+plgasDLUUX2aGz742ns9XLkU6lLcLmqfT6iQydOaj/FGntYF+yXxtaS4usABydf6KtG8CqDibC1/wDVbtJjzL2r9HWKalAbN2V8wOyfAEdwjcq6QyhtUeQ/GMv09x0TKRSUpa6S51sobI5b2dgrKesY7AQCbG+WR/Lq3WSwviIxC+o6ryUUxI0SfKIV4cBpLSYsKWYqTp54x9cwhYrS46FIpUzZGHAxFMlEaHueOGubYe+I14gT9WBLmjinNa/kuuXbQ+HfEqZO8xVNaTuhIn98eDwjLHK6JESZm3RXROhyZgO890NukEHipkzXgrhVLmdRdtA28bIGypQJAAcqIA5mN7hmDhCQALagnZb+8ZW0qgMAi4nPuH8rY2KxrqguPAZLUdE0JRTpfYFDuC1CDElQyED6tvDTyjO0cxkEaF3bgsX8wfGLdFV5SXNlWPwPj6x8+2rDjjcRqM12D4i+71zpHPUKacUEA9WQoEO6No57jxO+PNaLF5sskIOoZixA4gHQx6HiaCqTOSNShTcwHjzMp2/CNb2OLJaSRjwDZ3EDSw/lcht6PBM0jiPuvUegOFJXSL6wPnma7RlAAIO+5ixiGALl3S608B2hzA9R5Q/2cTQaMB7pWoEbtvxjUxxG3ZXHaUxP+X0yHktHZlQ+CBgbpbReQ48pSZqFobtOhRGoIuHI02wNr562czH/AIj5PHrHSno7Lq6daClOdnQtrpWm6S4u2w8CRHikxKkkoUSFJJCgbsQWMd77LVEVZSbl4u6M+RzH3CxtsDFPvmiwdr1C5MxdYsFHkSDx3QNqKlaveLg8otTJLww0nLnHZNhjZ8oCy2vA1VAzA2gB3jdxvEBW22CKqQREadA2PHhGG3wqwJQdVUQx2mLMuwYQ8EbAI60SoLrriTCiWXLAhQsnNRdCzSjaY6KdI0BMS5QIeFiBDQmlxTANwiWUD3xwLhwQvd5W8YMuDMybIMLn5AIv0eqzKnoUSyXZXJVvVj3R6DLWNhBHCPJ3O1XmPxjkqlBLhaRxBb0jPqW08pDt40HqPVEKOc6Md/5PovQcYwjrJ0nK+Q58+7UKHo0FjVBIvYDwEYCbV/qpEsTHMtSytXaL5iopJLdpnAGrNEa5CCR+sChtOVbjxAeM2LcWIfKAAT39o6q3Js2reW2jcchwI+q3UzH5IH7RJ4JOY+CXjPY/jKp4CEApQC5JsTusDYbYHmZKSPeWfBHmSr0h9PLXM/YylLP/ALaVzVA8wCAeQEMFXRwHE0lxT4fZ6tk+cBg/+j6KlMoCEuTbiQH22fXQ6boGTJoixjmaStUpSAiYG6wEhSnNwlRG3QkPtD3geiY+sbFJPJMzG5tgdB2dqqVdJFTvwRvxW1Ogv2D+SkpIPyYYZSY7mjhMW7BV81EqUIaEjjEuaO9ZA2CMErstfGLImRVCxCfjDQbJbm3Wl6I0Rm1FvqB+82HxjfKZDgn3S3x9DGa9m1OEyZk0/WWQOSWfzeCeJVWZa+7w09BHFVU++2k9vAC3hYnzutrY4DZS3mPRW6qtyzUn6u/mdPTxggtsr6g7OEZKtrh1THWCmBYrnQytdOR3+kKqYrfEu1hF225fRGqGqBVlJuP6hv574wtfR9VPWlnCFFgdCNU+Rg3NJc7CDs2HhAvGqhSl9YpnYJLBtNCecK2DT+6Vj8J+B405OGnkSsX2loHOpxMwXwnyOv2R7o/W2OQkFLXFrkOe7hpGwoek2yaH+8keqfw8I856L1P61aftJB/lP/VGkzRy3tJBg2jIOBsfED7qdkxsqaFmIZi48D6Le09WiYHQoKHDZzGzvjyr2nYUJFUmcmyajXcJiAAfFLfymDAmFJcEg7wWPiIr9IM9XJEuYp8qgtCiBmSoAjUM4IJBeEbDrP0+sbKT8Jyd0Poc0Fbsd0sZDDfl1Xn82Y8V/pJGoiSpdC1IVZSSx9Qe8RGZj7Y+2MeHtDmm4OYXCGMsJa4ZhdmVI2xAopN4kIB1A8I51KYJSLBRdQDthn0bcYlMsQwyNxhRTQVZpZDvfdChtFSu993xhRVe6zk4C41Qt4eFxaGHnbpEycMcXLcxBYrKC5qqJmFrWjUdBuhsqvVMVNmqHVZXlpspQU7KzGwFiLB+UDpWAyyP21/3bNzJcxp+h+GJkzFTZMyYexlJs3aYsxSxNu6KVeBNCRxGn52p9LNupLjitbTezTDk602b9+YtXgM1ouy+g1AmyaWV3pJ8zAam6QTCopCJjvqcrdzgB+8xNVYfMmK6yZNmA6BPWZGA29hQHxjnhQSA2kcB5q+a/iy5RGb0FoVf+Fld2ZP+VoZTdC6JB/7vKP7wUs/1ExRl0VQouietTfV6xCu86mLlLQTh7xXfex9SYF1ER+8IhtBx4O/O9GaTA6ZF5dNIQd4loB9HiDpV0hTRUkycSHSkiWi3amGyQw2OQ/CKP6HWVOKmcj7oKG80v5wK6RdC11MhlTAuYlynOVqQSx1u6TfUPygo6RmIY3i3HVA6pc79pXiM6YpSlKUSpayVKUdSpRdRPEkkw6Wg7Yt4lg8yQsomoMtQ2Ekgjekk9pPERTJO34R2TCMjw8lnHNOKOMI846FDbHcwhwsl5pjwnjpXHAYEok5JhLjpIhoULw1At70Wm5KOUP3j3qJUfVokr6liFbPdPiW+eMVOj016ZHePAkH0i1UysySnePPfHzlx3Na9x/yP1VimqDDO2Ttz6cUJnTsxh9DV9WrgdfximFb9dDzGojp0tG+5oeLFd62XBZ91qRUPffFeejMCN8DcOrCOyQWOljb8oI54yJI3wu6aFbMU0NSwtBBuLEIZSrMucl9hZ9LGwPLTwjbSkq6sTLqRoSzKBGvBQ4iMnXU+cW1GkHcHqVmSqWpN1JzgKtcB7PvFweEM2pFDXxMlcPiGR5jl45rn6CkfQyyUv7b42nm3Rw6ty+vFEEqBDi4jqRAWVUkaFvnaIsoxI7Q/FN/Ea+Dxxk+ypWZs+Iefh6LdfEWoJ01wtimcBb3VcPsnx9YzIaPSllE5CkllBQYjnvGojzvEcNVImFCtL5TsUnYee+O39ltp7yP3OX5m6X4jl3fTouE2/QFj/eG6HXsPPv8Ar1UPViEU8YbCKY7VcwuEnfHCpobkMLLHiEQRDBpebPwy/wCqORf6JSMxm8Mn+uFGNUS4ZCPzRXo23aCs2KoC4152ixIqybsH3kflAcVESpr21vFjeBLMV0blzidZmVO0jXut8DGgl9MBIGVBQkNbKyubqcsraS2sYxGJJOo8QPxilNmlR0HIP+MKkO8AyXo47HNbpXTCS4ICyQDcmwfd2rxHh/T/AKtaj1SFbsy8m2+wvGPpaZKixUx3fANcng0FJfRxGXMqYAN5sfNXwgHtbax+6IYGFa5fT+eUGZLTSpysVHOpZS5YOGFyd0Dan2lVhI/5iS3BAYc8xjMGnShwFJWk6gE3Gy4ZjBPD6WmX+0Syv/kI2/dA+MCKdoF8Plf6onTNGfDkr8r2mVSfrylHb2DfwU0XKf2t1APaCeYBv4u0QTKWnuChJ+8XJ5gkGBOI4RJRLzpUok2SH8To+kE2Jjzm3yCVv2nLPxKJ4x7QE1SMk2nSoXYhZQQTtsm/KMpPyk9kEDiXPk0OFO+yJk4cpnZhvUcvrFuODd6HLkpdK08FTCY5FhcoaPfhfziIy22w03UAgpuWOQsvGOF+HdEXKJIw+UtoYpEFJHRiaQ68krhMUyv5QCod4EC+dsWbiB1TY4HzfDG0nojnRaoeS21KyO49r4kd0XK/E0SveNzoBcmKGESE0+Z5oUFADspJYjQjxPjE9RJpVF881zrYfhaOUlbSyVbnvf8ACc8uJ4+atjYVe7MRHyQSsxPOolCQH+fGKylzFfXHzzEaIYXSkftVA/eSkj4R1GAoPuz5Xe49HjoIa6jaMLHWHeom2TtBoGKMm3QrK9p7qPwi+mZl0mMeBaC9RgZTfPKX+6q/9QEUJshtUd7W8YvRTRSZNeD3rNmgnhN3xlvdbzspaXF5idSFji/qG840GM1kyVSyKhJOaYhg7EIQ6kBPHa24E62jIpUdrM9mjXdIp4VhFPwS3IpmKHpGTtaGNjGva0XxZ5dhWjQ19SXFhkJFss726X07ljlVyye0SeZMWabF1p0URwN47PVfZERRyjcMUbm2IFuiy21UrXYw4g8wTdHKbpA/vi/2h8uIsYskVEsdp8pcEM/56xnZaeLQ4VBllwfDTvtGTNsmIvEsWThp+fnRbtPt+RzTDVtxtOV9Heh/M1XmoKFZTqPMb46lcTVtV1oSCACC7jQjdw/KKWQxqROcWDeCxWNUsiEh3Lrt4encrJTujhTFfMd8dzGDuEjCVt/Z1T5jP2t1X+5Ci37I5ZUqqtoJP+9CjldoS2qHDp9AtSBn/GF5QqG5TBRElG1SfOLMmTJe8xIHO/nGyWKpvbcEFRJJiYUx2KHdaNxgtFQA5lzCrgShvV411P0gw+WnshAbcjMfHb4wpz8GQaSh3t+Q6rxcIUC4WQRtBII74MyMKUqWAes+07WchzcntfOkei13STDpnvSyr/6m/wBQip19EmUQhCQhVym6suazkBTp0ivPM4NBDSDfkvY7nUeK89mUpSoBQdJNwMoUzh2LFjxjX0NJTlCSmTMSk7VKlvtF3Sx02GIJ1XIU0tMuWhLjthJCm4kqLC/DSLtVLQjKRkGYdkkqUzNdgVA73YaxFQ/5WkkE/ml/XRBiJF7JyMEdyyW3LUUEDeCHHnAjFadMoDrMygToCks2lyASG4NxgjOnpU+aYDY2AYHeLgMIFqKSdn8pPwhlIyUuxF1x0P55JL3NA081Emuk6dUpuKX+MVamfKGko/POCsqUn7afBvzhk6Sn7aPONUFIBF0AM5P/AJahyAivMD/VV5RpqXDJk0tLBXxCbeJtBKZ0EnhOZakJ4O58hrEOla3IlNa/kPqsCqWdx74ZlaDFfIyKI7R45SPWB650TYFWGvJUUuUDq/da8aejp5tS60S5kwkuooQpXaOrsN7xmTMj1r2L9JwEzKNRu5myuRbrEjkrtfxHdGRtem3kAc3Vp8lt7I2i+ilcQL4hZBqH2fV01mkFAO2YQhuYJzeUF6f2RVRPbmyEjgVqP+UR6kuYdhbmH+IiCZ95Sm55R5MfOORwhbz9uVLtLDu9V5+j2PL21SBylk/6hDj7Gz/6sHnJP/6RtxXy02BJ5BSvO8SysRB+qscSkx7CEr9XrP8APyb6Lzmp9j88fs50lfBQUj0CoE1HQHEJJdMoqAu8paVf0uFP3R7KipB+Wh4nx7COCazbdSMnWd1HpZfPVZJXLLTZRQov76ChR36gQ+fiBXSCnIAykkKuXcu3C5j3+flUMq05gdihmHfqIzmI+zyinBxL6pR+tKOX+m6fKHGaXDgLiRyKn3qhmOKaHCebfwfdeHzKVR1Gb91j6RCumUjUEcwRHouKeyGcklUiciYH91YyKbYHDg+UZzEMDrqZ0rlTQkg5ilJmIIGgdLj+0bcW3ZGgCRgPTL1VA7Do5rmCa3YbH0KzfWGEZsEKWsQ7KlIW40U4PcQQRCTSyLlQmJGzIUluBzDSLrNuQnJwI80iT2XqWjFG5rh4IZmh2cxXlzn/ALRIkHeY28VwuZLbKXrDw8IXXGGjiYasjjAleAC9H9kFSAap20k/70KMx0NxVMjrWN1ZH/hzt/mMdjna2lc+dzh2fQLShkDWALL/AEUCO9SN0PlLUdhUeZghS4LOmaS8vJC1RrlwCoEkalDkywN3lEonNtjRSehMxVitY5STbvaL8r2ZGxNTl5oA+ML95jbqVGG6yP0rjE0qoUHOxQZ2PD8I2H/ZosXFVm4ZR+MRzegs0Oykq8RE+8xuyugLbcFkR2lXB4kfCCqKUhikKS9vq6PayiW5xYxLo/Ml5SUqZrtcg7W2AMzPFfFgiSoJTPOZnJyhQQTxCg6g27aIQ+UPcG8/si3ZLbjh912fmzZOs2XGZHg4A2RF+h1mwCvni0D5coA5hUJJOryrl9+VRMPRVlLspCuWaWf6hFlhwCwCBzCTkVNNwxSSxzA8YrzJChth6K+Y+ZOdKhtSUr87GOzcdqdqlnmkfnDxIg3buxQBShtPiY515fa/N4im4hNVq/h+UQLnTNqT6fCDxhEIydbK4pObUmIlUY3mKa6yZsB9fSGpxFW2I3rNCjETxorSqA7FDwMS0AmyZiZqFhK5ZCkm+o+BuCNoJiGiqUKWBMmKlpP1gnM3O4aD/wCh6Yjs1o5qCB/uQBkj0Kn42r2jov0mRXU6JyWCvdWh3KJg95PLQg7QQYKlQjyPotTCiX1iagqlrDKRkAzN7qknrLKD6sQxIIjV1PT6lyEdYsKIIAWlaHI3ML8wY5OooCJDus29DktWOpaW/FqtWpfCEme0eV4r0sXNCZgTOQ4YJzsnmQEnMdzq7ohweumrJ/aOzEhk2/nB8oY3ZbrXc6yW6taDYC69aM59RHFzhx7nHpGHkYPNDqSqZYXGcEDixWwiKjrKu5/WljZLIWCN4UlRHdA/p4PyyBe97I1YVvUVoH1u4/LxIKkHcYxknHZ2ihdtFJIPLhF+lxcq1kl/ulP4g+UIkopGC+vRMZVxvNtEeVOGaylA7tR4H4QplWobj5QLOIpYuJiW2qSWH8TN5w6TiSSOypKhziuIzyVjGFPPpJE79rIlqP30pUfG8Yb2gYLSSZC1SpIQpSFhwpTAlJCWBLA5iBG0XVfcP8LH4iMF7V8QApUo0VNmCxFyhAzHuzZfGLlHC10rbhQ+pla0tY4gdSvMETDEnXHfFZKDEyZR2gx1rSSspwAXTURzrBFj9Hg6Zh4RFMoCI8cagOYVLS1QS/GFFUSuMKFm5R2C2aMCRTJzglatvYQQOTqeGq6YT0MEhu4j0MZaRVLmFlTVcsql+jxrMM6GT56cyZym3rlqT/nAfSKTnNaLyeaXuyTl90z/AI7qDrfvMTo6YTlWyq7lL/GIqzofWS9Ey5oH3D3aeMRfoysTf6A43pJ9HfyiWuiOlvJA5jlZmY1MJc525m3jFSbi5Oq1i7bIemZUD3qSckNex170xal4qtALypqbbQO53NvyiwCOAVcttqh6MS979YdPsjyIEU6gBv2p8fHZBZeIKP8AhrI4oB8WJihXVrhurazbRpwYRLRYk80Q4WQ+VRIUAc7Hb+H58YdLw5GhvxBA+EQrWX27d3d6eRjkqaokBIUSXb1G2GZJhDuatzcADOlSuRI9RFVElIV2wsjhf/MqHGoXvIO5lP6REqqmp2LB/dPxETcKAH8So6hA1SlQH7wf8ogXMGglq5kvElTiE+Y2ZSy1gyW+EVDNWn7Q5giFm6e0c1YRUygLkvuY/wBohXVAmzgcgI7NxGYpAlqU6RoCEuORZ/OIEiIu45Iw0BTpqUblHwidNVK3TX/hb1h6ZYyEpS+XVTOGI22tcb4I4FL6+YJSJWdZNyycqR9pZy2EE4YBckJeugUFFh/WAKA7DlwdCRyGmx402EYbPCQUFIa3VkqsnQCxDDazxpkYOlDJRJQyQwVl0A284Uyllh82u4Ej0MUH1QdopwO4qjKlFAdVCJpG3rCryVc/zGKlXjdSljKkmnAsUy0s43lyRs2NrBqTSoNk5k8lH8RDZuEauuaQdxVbhZV4Bs7QfiHjf1KjdE6fnkELlYnMUH66oSq2YHKz9zQQl1k/L2Z0xRO0TGLciCmIl4HIT7yZl9qjMPj24cjC6cGyvDOPjB7xhGQ8kBY4H+VypVUWKpxb79/6glvOI/pJDdYsqG9JCm7neCCZIQGQp+ClE+cVTTy1Kcovta0HHJzGSW+PkUUwzAETw6Zk0N86PDK/oMvNmROKCdSykk8ylYfvBiOkxGRKJuocM5HdYxZ/S0gsRJll9SpZJ9C/jCXb3FcXt0CYxzA2x16lVqfAK6V20zeuQz5M4Cv4c6R5mGYphArlJ+lUVQlUsEJIJZjc+6ptg3wdVWSlJGQhPAANFYz1pvLmlB3FLpPPUGFtve9gDzzH09E0yW0J8R91i0dDMPmj9VPmJ5LSu/IpJ84ryuicuWkrl1qwL/UCQSkkXzFiHBu0V+l2AzZk1c4pUpIDrUhIKdCAEhITYJG63Z1gLQskJTKkBZSSVZkvmTs2htv8o32tguvkSR4r1yRqFoE0cgj9ZVqfTspknvfJcxTq8NodtTUHkmW3kkQGqcTdSxkSBdgA2Xc7WHjEEucCGOu2LMeF2VyEJxDPJTVFLISewqYsb1ZU+msKG5jsaFFvDZDiKNYL0ikIICaYBTa518TtVbTdGrT0kUtNpaUjgpTwoUYssLL3+5TMZ0URxKcbhTd6j6xHPx6ols8zXcH9eUKFHmtaTYgJRJHFRf8AGE0i61H+EfjDpfSBz2nP8I/GFCi2ImDQJJcTqVLO6Xykj3Fk8g3+eK07H5cz/BTzIvx0VvA8IUKGe7sAukiV10HqOrNyDq9mFhs84rJMsPYu2ttxeFCgsICaHErslVrEhj+Xwh8yeTqSTxUSPAER2FHgAhKHVCVPYj55vuhk8rYALdt9vQ6QoUFZMBQmpd7xEBHIUA4Zq23RWZRJDdnvA9dYLYfi02SAJcxaA5LJLB+I0hQoz67RvetLZ+ZcOit1XTCpOi2O9g/o3lE1N0+nhhMRLmji6FeIcf0woUZ8RxGxV2eNoBsETwzprTzVhGSahZ2dlSQeZIPlB1eKqBAzKDkcdS2hMKFBOJDgFSMTbXCsSq1eV1KBHJjrCpa8qUQkaXL/ANoUKCLRhcVWucQC7UylK2I1e+/wjow/NqEudzj0aOQoRvXDRHu2nVUJ82XKcGWlXcD6wNmdIQT2JSANNBt5QoUb1NG17cTs+9Zc7i02CbOx1CSTNluka5Cx/CJJfSiQphKlzLh+2R8DChREwwnJaFDTxyR4ni5UM3H5rZc6gguChIABfeS5iCpp5k4KyzCksSbM7Am5GpYcYUKM9kjhItyopovdzZoyB8lkPowVcqJJu5Z4emjF2e+2FCjd3EYOQXLF7uaml0ZbWOwoUPDRZRdf/9k="/>
          <p:cNvSpPr>
            <a:spLocks noChangeAspect="1" noChangeArrowheads="1"/>
          </p:cNvSpPr>
          <p:nvPr/>
        </p:nvSpPr>
        <p:spPr bwMode="auto">
          <a:xfrm>
            <a:off x="0" y="-8429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hQSERUUExQWFRQUFxgYFxcXGRoYGBcVFxgXFxcXGBwaHCYeGBkkHBQXHy8gJCcpLCwsFx4xNTAqNSYrLCkBCQoKDgwOGg8PGiwlHyQsLCwsLCwqKTIsLCwsLCwsKSwpKSwsLy8sLCwsLC8qLCwsLCwsKSwsLCwsLCwsLCwsLP/AABEIALYBFQMBIgACEQEDEQH/xAAcAAABBQEBAQAAAAAAAAAAAAAFAAIDBAYBBwj/xABKEAABAgQDBAcEBggEAwkAAAABAhEAAwQhBRIxQVFhcQYTIoGRobEHMsHwFEJSYtHhFSMzcoKSovFDssLDFiTiFzREU1Rjc4PT/8QAGwEAAgMBAQEAAAAAAAAAAAAAAgMBBAUGAAf/xAA3EQABAwIDBQUHBAIDAQAAAAABAAIDBBESITEFE0FRcWGBkaHRBhQiMrHB8BVC4fFSoiNTkmL/2gAMAwEAAhEDEQA/AJ+rPGHJkKO+NBMoUjdCTTCNjfhc/ujxQH6IqHooFHbB7qU8IeJKeERvyp3SB/o770L6Hzg6qnTwiNVOnhHhMoMaECkO4w8Up3GCRpxvhCRBbxBgVBNNDhSRfEqOiXHsa9hVH6HDhRxbKIRiMZXrBRIpBEiaPdD0vEgCoHEVNhyUJooQohEqknefGIxIib9qjuTVUyR8iIFJHD57ouppH2R36FwERiA4qcJPBDSoboYUnYmCopSNgiRNOTtHhE7wBe3ZKBCQp9IX0dW6DcykVviFUo/LwQluoMZCD/RjuhdQd0FVymEU51dLTqoPuF/SIfUsYLvIHUocBVb6OY4ZTRaoqhM2YmWnM6iwtbn3CCHSfChTywtJe4BzWuSB6mK52jAP3X6J8dLI8EtGiC5IaUwwVbe+kp4i4/GHIrZJ/wAVPeQPWGRV9PILtePzqkljhqEuriNUiLgQ9wQeRiGYW3xcBvogKrFBiNTxP1ohqjBLyrKiFZi4WiMoEQjCoKIhRZXJjkRkmLbOG0vEZjPU2JrRZ3G4/NoKU2KoXYnKeOnj+McsdqRhtwDfl/KthuLK6uMN0cEuHBt4PK8OQRuik/akzvly/O1OELeKZ1XOOdUfkRHOxiSixWl9w7R8BA+r6VAfs0OPtL7I87mBbtOobxv3BC6OMImUndHARyjOK6STlfXQkcEj4iIzihV7y1K8h+EWm7ZcPmZ4H+1XcxvArT5hvjonp+1GW61J2HwEdzjd5RH647/r/wBv4Q7sc1pvpA3gxz6QN8ZogH6o8BHZISSykpbkIn9cP/X/ALfwo3fatQk8YdGcHZsl0jclRbw0h4rFjRZ72PwhrdtxH5mkeH8L27WiDb4kRMG54B0uMtZSXO8Fj4XgvIxeUeHOBm2yy9ox4pscQOpVoTDsSI71i9whS56VaLT4t6xnMZ6ZpQSiQBMVtWfcHL7XpzikdpTuOVvD1VgtY0XJR2dUlIKlEADUkgAd5gRO6aSh7gMw/dDD+YsPB4x1XVTJxzTFFR2E3A5DQQ6lQXL3aGfqMwbY28FVLv8AFHZ3TCoX7mSWOAzHxVbyiFOLVB1nL5lTejCKAh+0RRfUyu1cV7ESrc2qUr35ilfPGHS8MmrbJLWRvbXvLCC/QymzTSspcJSWJFsxI04s/jGnr65EntLUEpJa+/hGFWbQfFJgY25/OC0qajErMbzZZjDsBqZSkziEIyHN2lBm2uzsGJgT0nxGpnzRKm5Ey+zM7CswUkHs3YWtujT4xismop1S0VEtJUU3UWFlAkF97RkMdrAaxWjJp5LEEFN30IsRbZF/Z080kbi8WPK1u/NOc1sLHCM5W1v3KrX1buBstAooeJpqnfjEIEXWCwyWMU9JKdHB4Ej0iVGJzR9Y994hKo51kOjlfH8hI6FRa6vox5X1kpPkfjFhGMIOriA7gwxSGMXWbSqW/u8QFG7aVoUVSVaKHjD80ZgpiamWpJdL8tkaEW2TpK3vHp/KExckfPOOwOTiHCOxqiupiL7weKgMdyRTLHIIYjLuOyx04nzgPOqWskX+dm2OBabhXHNwmytddku7d7QNqMSzliS21tT+EQzCtbWUQSwsbncN8ORh6wFKJQko+oVOonkHbXa0GhzT+qJsgEcEhzyf4RyXIzMiySSWKjuSS3MtF6ik9bKGwIL5gCWUS5B2lWjNsAg1jaKWrKs5PWMEysi2UVjMQyfe58NzQLSA4Ap0UQcc1kQDcXcEgg7CLERbp6ZR33LPoH3PGq6I4VJnYfJQUpE4IClPcqXbOou5up+TjYwiKbJCZhlFBS2gZwb/AC3lAPlGItA0RSU2E3GiEIpClRGpG68GBhySUhQ01yvfv1aJ5ElQfKki92Sz84nmhYSVZFDi1mhBNyvNiAUdThUlYKbIWB2SLB9jjaNkZ2roFILLsYLrklRzFSrenBwYkMzOkvvsFB/7QYyUPAfwss8mTeLGQRPMwlQe4fdoPE/hFSroJpB6s2AJJILuNQm14IWcqxYQlMmhNyQBxiBeMpHu9o+A8THaHB0dZ/zBUsNYJKg54kh2toG12NBJWH0hBT1RlkjsqClKKTvOZV4nCwHNSGHmEBn4iuYnKpfYd8gskneW173aK+W4ADkluDwSmYGQQErSQdSxDHYNS8EMJwhCWVMIKgXG4B7d8NxtaMkAY4nNXKfo/LbtXYauRpd/ygmmkQhNkgDcBsv+ERSa5n7GYAOW2J2nhDvpuYKsm+UAMSwHHZFNxJ1VxoYBkqtfhC5ywUFKRlta5I3toIr0+Iy5aRmpEqbslZJIKhY6gh3BtBWkxRCSyiAbuQbA2YNu2mHzJoqilCby1lLzAQ2pPY1c2AfS+3SAfk34x8PeP7To4i83j16X/pU5XSxZ9ySGG42HDSJMcoZtTKSVrRKAuAO1mtv3MT+cH6rBpcnq8qQE3S33veBJ2lgbmMpi6lTFMDY+g3bhpEUbKeKe747Hhe54ccyNF0NMxm5xTm4GZJAt0A9Vn8Nw4TJoSQ4zAPq7kCz84i6RzHrahtikJt9lKUj1VGkw+mCZstykBKgWv9UvujP4hISZpW15iytzqylW8rtxjfhk35JfpwCq0kDtovfYWaNB2cB6qrJols7FjEkujUSwTeD0mRmQ+4sObP8APOLNLRhNzqYyzKubEV1mqvC5iQDkJB0KQ4fdbbceMDky8xYC+6N9Km30IY2Pfb4Q2tuorVl3kkBPjxjwmtkj3I4LHSMCmrBITpvt6wxWDTfsENq9o2dTSqsjMy1JJyuybFFi22+ux4bSVzuk3UlxltmfiH2NePb9xzCsPozHbFxWNXg6wzDM4e1+6H0FFmJDkNraNTNLWIL7CbEHhFXMApkuC1+J4xO+JGaRuxdBazAi46p1b+B+fSFBuXTHa3faFECcjimbrsQOX7QcwOanI0y/rBqd/Z00jqel6goFUlktsUXvtuBaM2cUSknsIURYKU5G0aWitNxxZsFBhs2cg+yOrbs2J+bI8u0n1VcveVo63pepQCUpysQXOxt14rVXSGYzJWlRJv2blxxNgIBU9SgqHWEhJ1yka9+yC/WUtsjhzclmHjrDTTQxWG7Ful/Mpbi5U5+KTiMpmHLuFhfXSNJ0Iw9SJU6sULoHVSX2rX+0UH3IdII2lQ2QAqerVMZCsxsAzXOxmJePT+kOCppMOlpBJVLyJUX94sX5DMXbhEVkzY2xxRtA3jgNLZDXK3HTvT4ACHvd+0XHXgsbgVUumq1TEh8qlM2pQWJDbfePyI3eP4KutlpIBCgHQsAJIBuzuDlO6PPayuKTnF3U9xZlIT/1GPUeguL/AEikSdsslB5Bin+lSR3RibaEsTIqyPIssL9h08wR3q7SyNxyQuAIOf5+cF5RUU9RJXMRmqEke+lMyYh9gJALKsNYq0+L1iG6uqqUs9lrK0gHcFgiPbOkeAJqZZYATUg5Fcdx4GPGMTxFSDlX2VAkKSzFBBYh9sa9DtBlfEZGxi4+YZHv6f0qE0clO7CDlwT6jpDXzCM1S7bUhAPeLJPhHZOJ1CUhP0laik2skDlZNy++BqalJ1zPtP8AfSLMysQkPt4kctp07ovxMZIMmDphHoq7nvKnrMTnTVBS56swAAa1hbYAI5TV84AoTNUeIZw+rEwIXWKU5Kk9xV8BDpNeoMQWO/8AvF73F7mBuFthwICWbg3urkyrmlWcVExRQ7FKhbNrsY6aFxEU6unLUo9ZO7dj2zsGg3M2xoqjElJKzlQ6y6soYk6uWF7k+Mcqa8rUFJGRTMTpvduGl4NtCd58ot0HX6o7u5p0/FJjDMpa2LB1kkEXOnPWLUnHgoAZpiGZsy1Na/1ixvA7rTqVCOibf+5i+aQWHYhJFtFpKifULQzqVLmAWQHCk7HyjtBxCwydMKFJ6xWVOqQsgANoQ+nAxFgfSpUkJRM/WSUukJ0KUkknKX3l29HiPHpqFKSKefMWlST1jhSAFEmwB1Szb+ZjN3BZ/wARYA3UEDL6ZH8BKJsbpCA05nLtTaeSJqyjKCkG5+HdHsdBQiWhJFgjKUgbksQPJo83wDCj1aAkGyCrm2p8Y9SlzOyOQjg/aGbfSsJ0be3XLNdy2gbQwNY35nZu9EUxKnEyWUvroRsOoIjyWdPUtSjmyZSbuQGdgzauzx6JOrSilnX7UpC25ZSUeTDmDHkw6w3vlH1tjd0P2I7FLLUW0s0cdcybdLLm9pPc2MQXyJv4aK1SSjMWASdt3Ltt9fOLtfQzFKzPmYAcWAYRHgLKJL6ADxcn4QbaF+0G0pYq7Aw5NaBa2XP7rpfZlhhpBJxcSft9kLo3UAtLDXslRBAO1uLA2hTKpSb51X4uPDRop08tSZkyXchKioWuEqJUA7FwCSO7hFk4sZbhWY2s7hvJ46E2kAkaGnEAdBoRdcTOzdSOjN8iR4FW6bExMIClrKhoEsgeTPFqmrlBb5VTCm+UlyQHO653DfGenYslnCEZr3UrXycmBNNWmTNTMmdtAOgUQPFou01K0tcHC2VgMvK1reSTjOJpB0K1lXji1KzJo6orAIGZCgk5ikkPl+6NkZjEMVnImkzpS5SprEC8u3u7dRbWJjjshCyP+dSpRskTUhAtYOoaNGfxjEjNWVF3Fg6iv1J8mgKLZcUbiGBpBHb3WOI5XWrWVRmaAQ4d4+zQrVZUK35f4n8wYH/TCkuFkHeCQfIxUU52w9MqNOOjcL4zrwHqbrPyCtpxyaNJq/5lfjCikVgbYUSaSK+g8B6JgJsoCg73hdVyicz0iEKhOyLYAQ3dyUAk/LR1Uh98TBYhpQSbFhE4GngvYitN7N8HE2vlpZwh5iuSGIHerLHrXT6TmoZnAoP9aQfWMF7H5ktFRNzkBRlAJJO9Qzd9k+Eep4pTidImS3HbQoAvoSLHuLGOB23UOj2rE4j4WYfrc+nctCBmOneBqb/Sy8KxkFk7urkng6kKYnuTG79kc0gT0fVHVqHAkrB8gPCMriklJS5d+plgasDLUUX2aGz742ns9XLkU6lLcLmqfT6iQydOaj/FGntYF+yXxtaS4usABydf6KtG8CqDibC1/wDVbtJjzL2r9HWKalAbN2V8wOyfAEdwjcq6QyhtUeQ/GMv09x0TKRSUpa6S51sobI5b2dgrKesY7AQCbG+WR/Lq3WSwviIxC+o6ryUUxI0SfKIV4cBpLSYsKWYqTp54x9cwhYrS46FIpUzZGHAxFMlEaHueOGubYe+I14gT9WBLmjinNa/kuuXbQ+HfEqZO8xVNaTuhIn98eDwjLHK6JESZm3RXROhyZgO890NukEHipkzXgrhVLmdRdtA28bIGypQJAAcqIA5mN7hmDhCQALagnZb+8ZW0qgMAi4nPuH8rY2KxrqguPAZLUdE0JRTpfYFDuC1CDElQyED6tvDTyjO0cxkEaF3bgsX8wfGLdFV5SXNlWPwPj6x8+2rDjjcRqM12D4i+71zpHPUKacUEA9WQoEO6No57jxO+PNaLF5sskIOoZixA4gHQx6HiaCqTOSNShTcwHjzMp2/CNb2OLJaSRjwDZ3EDSw/lcht6PBM0jiPuvUegOFJXSL6wPnma7RlAAIO+5ixiGALl3S608B2hzA9R5Q/2cTQaMB7pWoEbtvxjUxxG3ZXHaUxP+X0yHktHZlQ+CBgbpbReQ48pSZqFobtOhRGoIuHI02wNr562czH/AIj5PHrHSno7Lq6daClOdnQtrpWm6S4u2w8CRHikxKkkoUSFJJCgbsQWMd77LVEVZSbl4u6M+RzH3CxtsDFPvmiwdr1C5MxdYsFHkSDx3QNqKlaveLg8otTJLww0nLnHZNhjZ8oCy2vA1VAzA2gB3jdxvEBW22CKqQREadA2PHhGG3wqwJQdVUQx2mLMuwYQ8EbAI60SoLrriTCiWXLAhQsnNRdCzSjaY6KdI0BMS5QIeFiBDQmlxTANwiWUD3xwLhwQvd5W8YMuDMybIMLn5AIv0eqzKnoUSyXZXJVvVj3R6DLWNhBHCPJ3O1XmPxjkqlBLhaRxBb0jPqW08pDt40HqPVEKOc6Md/5PovQcYwjrJ0nK+Q58+7UKHo0FjVBIvYDwEYCbV/qpEsTHMtSytXaL5iopJLdpnAGrNEa5CCR+sChtOVbjxAeM2LcWIfKAAT39o6q3Js2reW2jcchwI+q3UzH5IH7RJ4JOY+CXjPY/jKp4CEApQC5JsTusDYbYHmZKSPeWfBHmSr0h9PLXM/YylLP/ALaVzVA8wCAeQEMFXRwHE0lxT4fZ6tk+cBg/+j6KlMoCEuTbiQH22fXQ6boGTJoixjmaStUpSAiYG6wEhSnNwlRG3QkPtD3geiY+sbFJPJMzG5tgdB2dqqVdJFTvwRvxW1Ogv2D+SkpIPyYYZSY7mjhMW7BV81EqUIaEjjEuaO9ZA2CMErstfGLImRVCxCfjDQbJbm3Wl6I0Rm1FvqB+82HxjfKZDgn3S3x9DGa9m1OEyZk0/WWQOSWfzeCeJVWZa+7w09BHFVU++2k9vAC3hYnzutrY4DZS3mPRW6qtyzUn6u/mdPTxggtsr6g7OEZKtrh1THWCmBYrnQytdOR3+kKqYrfEu1hF225fRGqGqBVlJuP6hv574wtfR9VPWlnCFFgdCNU+Rg3NJc7CDs2HhAvGqhSl9YpnYJLBtNCecK2DT+6Vj8J+B405OGnkSsX2loHOpxMwXwnyOv2R7o/W2OQkFLXFrkOe7hpGwoek2yaH+8keqfw8I856L1P61aftJB/lP/VGkzRy3tJBg2jIOBsfED7qdkxsqaFmIZi48D6Le09WiYHQoKHDZzGzvjyr2nYUJFUmcmyajXcJiAAfFLfymDAmFJcEg7wWPiIr9IM9XJEuYp8qgtCiBmSoAjUM4IJBeEbDrP0+sbKT8Jyd0Poc0Fbsd0sZDDfl1Xn82Y8V/pJGoiSpdC1IVZSSx9Qe8RGZj7Y+2MeHtDmm4OYXCGMsJa4ZhdmVI2xAopN4kIB1A8I51KYJSLBRdQDthn0bcYlMsQwyNxhRTQVZpZDvfdChtFSu993xhRVe6zk4C41Qt4eFxaGHnbpEycMcXLcxBYrKC5qqJmFrWjUdBuhsqvVMVNmqHVZXlpspQU7KzGwFiLB+UDpWAyyP21/3bNzJcxp+h+GJkzFTZMyYexlJs3aYsxSxNu6KVeBNCRxGn52p9LNupLjitbTezTDk602b9+YtXgM1ouy+g1AmyaWV3pJ8zAam6QTCopCJjvqcrdzgB+8xNVYfMmK6yZNmA6BPWZGA29hQHxjnhQSA2kcB5q+a/iy5RGb0FoVf+Fld2ZP+VoZTdC6JB/7vKP7wUs/1ExRl0VQouietTfV6xCu86mLlLQTh7xXfex9SYF1ER+8IhtBx4O/O9GaTA6ZF5dNIQd4loB9HiDpV0hTRUkycSHSkiWi3amGyQw2OQ/CKP6HWVOKmcj7oKG80v5wK6RdC11MhlTAuYlynOVqQSx1u6TfUPygo6RmIY3i3HVA6pc79pXiM6YpSlKUSpayVKUdSpRdRPEkkw6Wg7Yt4lg8yQsomoMtQ2Ekgjekk9pPERTJO34R2TCMjw8lnHNOKOMI846FDbHcwhwsl5pjwnjpXHAYEok5JhLjpIhoULw1At70Wm5KOUP3j3qJUfVokr6liFbPdPiW+eMVOj016ZHePAkH0i1UysySnePPfHzlx3Na9x/yP1VimqDDO2Ttz6cUJnTsxh9DV9WrgdfximFb9dDzGojp0tG+5oeLFd62XBZ91qRUPffFeejMCN8DcOrCOyQWOljb8oI54yJI3wu6aFbMU0NSwtBBuLEIZSrMucl9hZ9LGwPLTwjbSkq6sTLqRoSzKBGvBQ4iMnXU+cW1GkHcHqVmSqWpN1JzgKtcB7PvFweEM2pFDXxMlcPiGR5jl45rn6CkfQyyUv7b42nm3Rw6ty+vFEEqBDi4jqRAWVUkaFvnaIsoxI7Q/FN/Ea+Dxxk+ypWZs+Iefh6LdfEWoJ01wtimcBb3VcPsnx9YzIaPSllE5CkllBQYjnvGojzvEcNVImFCtL5TsUnYee+O39ltp7yP3OX5m6X4jl3fTouE2/QFj/eG6HXsPPv8Ar1UPViEU8YbCKY7VcwuEnfHCpobkMLLHiEQRDBpebPwy/wCqORf6JSMxm8Mn+uFGNUS4ZCPzRXo23aCs2KoC4152ixIqybsH3kflAcVESpr21vFjeBLMV0blzidZmVO0jXut8DGgl9MBIGVBQkNbKyubqcsraS2sYxGJJOo8QPxilNmlR0HIP+MKkO8AyXo47HNbpXTCS4ICyQDcmwfd2rxHh/T/AKtaj1SFbsy8m2+wvGPpaZKixUx3fANcng0FJfRxGXMqYAN5sfNXwgHtbax+6IYGFa5fT+eUGZLTSpysVHOpZS5YOGFyd0Dan2lVhI/5iS3BAYc8xjMGnShwFJWk6gE3Gy4ZjBPD6WmX+0Syv/kI2/dA+MCKdoF8Plf6onTNGfDkr8r2mVSfrylHb2DfwU0XKf2t1APaCeYBv4u0QTKWnuChJ+8XJ5gkGBOI4RJRLzpUok2SH8To+kE2Jjzm3yCVv2nLPxKJ4x7QE1SMk2nSoXYhZQQTtsm/KMpPyk9kEDiXPk0OFO+yJk4cpnZhvUcvrFuODd6HLkpdK08FTCY5FhcoaPfhfziIy22w03UAgpuWOQsvGOF+HdEXKJIw+UtoYpEFJHRiaQ68krhMUyv5QCod4EC+dsWbiB1TY4HzfDG0nojnRaoeS21KyO49r4kd0XK/E0SveNzoBcmKGESE0+Z5oUFADspJYjQjxPjE9RJpVF881zrYfhaOUlbSyVbnvf8ACc8uJ4+atjYVe7MRHyQSsxPOolCQH+fGKylzFfXHzzEaIYXSkftVA/eSkj4R1GAoPuz5Xe49HjoIa6jaMLHWHeom2TtBoGKMm3QrK9p7qPwi+mZl0mMeBaC9RgZTfPKX+6q/9QEUJshtUd7W8YvRTRSZNeD3rNmgnhN3xlvdbzspaXF5idSFji/qG840GM1kyVSyKhJOaYhg7EIQ6kBPHa24E62jIpUdrM9mjXdIp4VhFPwS3IpmKHpGTtaGNjGva0XxZ5dhWjQ19SXFhkJFss726X07ljlVyye0SeZMWabF1p0URwN47PVfZERRyjcMUbm2IFuiy21UrXYw4g8wTdHKbpA/vi/2h8uIsYskVEsdp8pcEM/56xnZaeLQ4VBllwfDTvtGTNsmIvEsWThp+fnRbtPt+RzTDVtxtOV9Heh/M1XmoKFZTqPMb46lcTVtV1oSCACC7jQjdw/KKWQxqROcWDeCxWNUsiEh3Lrt4encrJTujhTFfMd8dzGDuEjCVt/Z1T5jP2t1X+5Ci37I5ZUqqtoJP+9CjldoS2qHDp9AtSBn/GF5QqG5TBRElG1SfOLMmTJe8xIHO/nGyWKpvbcEFRJJiYUx2KHdaNxgtFQA5lzCrgShvV411P0gw+WnshAbcjMfHb4wpz8GQaSh3t+Q6rxcIUC4WQRtBII74MyMKUqWAes+07WchzcntfOkei13STDpnvSyr/6m/wBQip19EmUQhCQhVym6suazkBTp0ivPM4NBDSDfkvY7nUeK89mUpSoBQdJNwMoUzh2LFjxjX0NJTlCSmTMSk7VKlvtF3Sx02GIJ1XIU0tMuWhLjthJCm4kqLC/DSLtVLQjKRkGYdkkqUzNdgVA73YaxFQ/5WkkE/ml/XRBiJF7JyMEdyyW3LUUEDeCHHnAjFadMoDrMygToCks2lyASG4NxgjOnpU+aYDY2AYHeLgMIFqKSdn8pPwhlIyUuxF1x0P55JL3NA081Emuk6dUpuKX+MVamfKGko/POCsqUn7afBvzhk6Sn7aPONUFIBF0AM5P/AJahyAivMD/VV5RpqXDJk0tLBXxCbeJtBKZ0EnhOZakJ4O58hrEOla3IlNa/kPqsCqWdx74ZlaDFfIyKI7R45SPWB650TYFWGvJUUuUDq/da8aejp5tS60S5kwkuooQpXaOrsN7xmTMj1r2L9JwEzKNRu5myuRbrEjkrtfxHdGRtem3kAc3Vp8lt7I2i+ilcQL4hZBqH2fV01mkFAO2YQhuYJzeUF6f2RVRPbmyEjgVqP+UR6kuYdhbmH+IiCZ95Sm55R5MfOORwhbz9uVLtLDu9V5+j2PL21SBylk/6hDj7Gz/6sHnJP/6RtxXy02BJ5BSvO8SysRB+qscSkx7CEr9XrP8APyb6Lzmp9j88fs50lfBQUj0CoE1HQHEJJdMoqAu8paVf0uFP3R7KipB+Wh4nx7COCazbdSMnWd1HpZfPVZJXLLTZRQov76ChR36gQ+fiBXSCnIAykkKuXcu3C5j3+flUMq05gdihmHfqIzmI+zyinBxL6pR+tKOX+m6fKHGaXDgLiRyKn3qhmOKaHCebfwfdeHzKVR1Gb91j6RCumUjUEcwRHouKeyGcklUiciYH91YyKbYHDg+UZzEMDrqZ0rlTQkg5ilJmIIGgdLj+0bcW3ZGgCRgPTL1VA7Do5rmCa3YbH0KzfWGEZsEKWsQ7KlIW40U4PcQQRCTSyLlQmJGzIUluBzDSLrNuQnJwI80iT2XqWjFG5rh4IZmh2cxXlzn/ALRIkHeY28VwuZLbKXrDw8IXXGGjiYasjjAleAC9H9kFSAap20k/70KMx0NxVMjrWN1ZH/hzt/mMdjna2lc+dzh2fQLShkDWALL/AEUCO9SN0PlLUdhUeZghS4LOmaS8vJC1RrlwCoEkalDkywN3lEonNtjRSehMxVitY5STbvaL8r2ZGxNTl5oA+ML95jbqVGG6yP0rjE0qoUHOxQZ2PD8I2H/ZosXFVm4ZR+MRzegs0Oykq8RE+8xuyugLbcFkR2lXB4kfCCqKUhikKS9vq6PayiW5xYxLo/Ml5SUqZrtcg7W2AMzPFfFgiSoJTPOZnJyhQQTxCg6g27aIQ+UPcG8/si3ZLbjh912fmzZOs2XGZHg4A2RF+h1mwCvni0D5coA5hUJJOryrl9+VRMPRVlLspCuWaWf6hFlhwCwCBzCTkVNNwxSSxzA8YrzJChth6K+Y+ZOdKhtSUr87GOzcdqdqlnmkfnDxIg3buxQBShtPiY515fa/N4im4hNVq/h+UQLnTNqT6fCDxhEIydbK4pObUmIlUY3mKa6yZsB9fSGpxFW2I3rNCjETxorSqA7FDwMS0AmyZiZqFhK5ZCkm+o+BuCNoJiGiqUKWBMmKlpP1gnM3O4aD/wCh6Yjs1o5qCB/uQBkj0Kn42r2jov0mRXU6JyWCvdWh3KJg95PLQg7QQYKlQjyPotTCiX1iagqlrDKRkAzN7qknrLKD6sQxIIjV1PT6lyEdYsKIIAWlaHI3ML8wY5OooCJDus29DktWOpaW/FqtWpfCEme0eV4r0sXNCZgTOQ4YJzsnmQEnMdzq7ohweumrJ/aOzEhk2/nB8oY3ZbrXc6yW6taDYC69aM59RHFzhx7nHpGHkYPNDqSqZYXGcEDixWwiKjrKu5/WljZLIWCN4UlRHdA/p4PyyBe97I1YVvUVoH1u4/LxIKkHcYxknHZ2ihdtFJIPLhF+lxcq1kl/ulP4g+UIkopGC+vRMZVxvNtEeVOGaylA7tR4H4QplWobj5QLOIpYuJiW2qSWH8TN5w6TiSSOypKhziuIzyVjGFPPpJE79rIlqP30pUfG8Yb2gYLSSZC1SpIQpSFhwpTAlJCWBLA5iBG0XVfcP8LH4iMF7V8QApUo0VNmCxFyhAzHuzZfGLlHC10rbhQ+pla0tY4gdSvMETDEnXHfFZKDEyZR2gx1rSSspwAXTURzrBFj9Hg6Zh4RFMoCI8cagOYVLS1QS/GFFUSuMKFm5R2C2aMCRTJzglatvYQQOTqeGq6YT0MEhu4j0MZaRVLmFlTVcsql+jxrMM6GT56cyZym3rlqT/nAfSKTnNaLyeaXuyTl90z/AI7qDrfvMTo6YTlWyq7lL/GIqzofWS9Ey5oH3D3aeMRfoysTf6A43pJ9HfyiWuiOlvJA5jlZmY1MJc525m3jFSbi5Oq1i7bIemZUD3qSckNex170xal4qtALypqbbQO53NvyiwCOAVcttqh6MS979YdPsjyIEU6gBv2p8fHZBZeIKP8AhrI4oB8WJihXVrhurazbRpwYRLRYk80Q4WQ+VRIUAc7Hb+H58YdLw5GhvxBA+EQrWX27d3d6eRjkqaokBIUSXb1G2GZJhDuatzcADOlSuRI9RFVElIV2wsjhf/MqHGoXvIO5lP6REqqmp2LB/dPxETcKAH8So6hA1SlQH7wf8ogXMGglq5kvElTiE+Y2ZSy1gyW+EVDNWn7Q5giFm6e0c1YRUygLkvuY/wBohXVAmzgcgI7NxGYpAlqU6RoCEuORZ/OIEiIu45Iw0BTpqUblHwidNVK3TX/hb1h6ZYyEpS+XVTOGI22tcb4I4FL6+YJSJWdZNyycqR9pZy2EE4YBckJeugUFFh/WAKA7DlwdCRyGmx402EYbPCQUFIa3VkqsnQCxDDazxpkYOlDJRJQyQwVl0A284Uyllh82u4Ej0MUH1QdopwO4qjKlFAdVCJpG3rCryVc/zGKlXjdSljKkmnAsUy0s43lyRs2NrBqTSoNk5k8lH8RDZuEauuaQdxVbhZV4Bs7QfiHjf1KjdE6fnkELlYnMUH66oSq2YHKz9zQQl1k/L2Z0xRO0TGLciCmIl4HIT7yZl9qjMPj24cjC6cGyvDOPjB7xhGQ8kBY4H+VypVUWKpxb79/6glvOI/pJDdYsqG9JCm7neCCZIQGQp+ClE+cVTTy1Kcovta0HHJzGSW+PkUUwzAETw6Zk0N86PDK/oMvNmROKCdSykk8ylYfvBiOkxGRKJuocM5HdYxZ/S0gsRJll9SpZJ9C/jCXb3FcXt0CYxzA2x16lVqfAK6V20zeuQz5M4Cv4c6R5mGYphArlJ+lUVQlUsEJIJZjc+6ptg3wdVWSlJGQhPAANFYz1pvLmlB3FLpPPUGFtve9gDzzH09E0yW0J8R91i0dDMPmj9VPmJ5LSu/IpJ84ryuicuWkrl1qwL/UCQSkkXzFiHBu0V+l2AzZk1c4pUpIDrUhIKdCAEhITYJG63Z1gLQskJTKkBZSSVZkvmTs2htv8o32tguvkSR4r1yRqFoE0cgj9ZVqfTspknvfJcxTq8NodtTUHkmW3kkQGqcTdSxkSBdgA2Xc7WHjEEucCGOu2LMeF2VyEJxDPJTVFLISewqYsb1ZU+msKG5jsaFFvDZDiKNYL0ikIICaYBTa518TtVbTdGrT0kUtNpaUjgpTwoUYssLL3+5TMZ0URxKcbhTd6j6xHPx6ols8zXcH9eUKFHmtaTYgJRJHFRf8AGE0i61H+EfjDpfSBz2nP8I/GFCi2ImDQJJcTqVLO6Xykj3Fk8g3+eK07H5cz/BTzIvx0VvA8IUKGe7sAukiV10HqOrNyDq9mFhs84rJMsPYu2ttxeFCgsICaHErslVrEhj+Xwh8yeTqSTxUSPAER2FHgAhKHVCVPYj55vuhk8rYALdt9vQ6QoUFZMBQmpd7xEBHIUA4Zq23RWZRJDdnvA9dYLYfi02SAJcxaA5LJLB+I0hQoz67RvetLZ+ZcOit1XTCpOi2O9g/o3lE1N0+nhhMRLmji6FeIcf0woUZ8RxGxV2eNoBsETwzprTzVhGSahZ2dlSQeZIPlB1eKqBAzKDkcdS2hMKFBOJDgFSMTbXCsSq1eV1KBHJjrCpa8qUQkaXL/ANoUKCLRhcVWucQC7UylK2I1e+/wjow/NqEudzj0aOQoRvXDRHu2nVUJ82XKcGWlXcD6wNmdIQT2JSANNBt5QoUb1NG17cTs+9Zc7i02CbOx1CSTNluka5Cx/CJJfSiQphKlzLh+2R8DChREwwnJaFDTxyR4ni5UM3H5rZc6gguChIABfeS5iCpp5k4KyzCksSbM7Am5GpYcYUKM9kjhItyopovdzZoyB8lkPowVcqJJu5Z4emjF2e+2FCjd3EYOQXLF7uaml0ZbWOwoUPDRZRdf/9k="/>
          <p:cNvSpPr>
            <a:spLocks noChangeAspect="1" noChangeArrowheads="1"/>
          </p:cNvSpPr>
          <p:nvPr/>
        </p:nvSpPr>
        <p:spPr bwMode="auto">
          <a:xfrm>
            <a:off x="0" y="-8429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hQSERUUExQWFRQUFxgYFxcXGRoYGBcVFxgXFxcXGBwaHCYeGBkkHBQXHy8gJCcpLCwsFx4xNTAqNSYrLCkBCQoKDgwOGg8PGiwlHyQsLCwsLCwqKTIsLCwsLCwsKSwpKSwsLy8sLCwsLC8qLCwsLCwsKSwsLCwsLCwsLCwsLP/AABEIALYBFQMBIgACEQEDEQH/xAAcAAABBQEBAQAAAAAAAAAAAAAFAAIDBAYBBwj/xABKEAABAgQDBAcEBggEAwkAAAABAhEAAwQhBRIxQVFhcQYTIoGRobEHMsHwFEJSYtHhFSMzcoKSovFDssLDFiTiFzREU1Rjc4PT/8QAGwEAAgMBAQEAAAAAAAAAAAAAAgMBBAUGAAf/xAA3EQABAwIDBQUHBAIDAQAAAAABAAIDBBESITEFE0FRcWGBkaHRBhQiMrHB8BVC4fFSoiNTkmL/2gAMAwEAAhEDEQA/AJ+rPGHJkKO+NBMoUjdCTTCNjfhc/ujxQH6IqHooFHbB7qU8IeJKeERvyp3SB/o770L6Hzg6qnTwiNVOnhHhMoMaECkO4w8Up3GCRpxvhCRBbxBgVBNNDhSRfEqOiXHsa9hVH6HDhRxbKIRiMZXrBRIpBEiaPdD0vEgCoHEVNhyUJooQohEqknefGIxIib9qjuTVUyR8iIFJHD57ouppH2R36FwERiA4qcJPBDSoboYUnYmCopSNgiRNOTtHhE7wBe3ZKBCQp9IX0dW6DcykVviFUo/LwQluoMZCD/RjuhdQd0FVymEU51dLTqoPuF/SIfUsYLvIHUocBVb6OY4ZTRaoqhM2YmWnM6iwtbn3CCHSfChTywtJe4BzWuSB6mK52jAP3X6J8dLI8EtGiC5IaUwwVbe+kp4i4/GHIrZJ/wAVPeQPWGRV9PILtePzqkljhqEuriNUiLgQ9wQeRiGYW3xcBvogKrFBiNTxP1ohqjBLyrKiFZi4WiMoEQjCoKIhRZXJjkRkmLbOG0vEZjPU2JrRZ3G4/NoKU2KoXYnKeOnj+McsdqRhtwDfl/KthuLK6uMN0cEuHBt4PK8OQRuik/akzvly/O1OELeKZ1XOOdUfkRHOxiSixWl9w7R8BA+r6VAfs0OPtL7I87mBbtOobxv3BC6OMImUndHARyjOK6STlfXQkcEj4iIzihV7y1K8h+EWm7ZcPmZ4H+1XcxvArT5hvjonp+1GW61J2HwEdzjd5RH647/r/wBv4Q7sc1pvpA3gxz6QN8ZogH6o8BHZISSykpbkIn9cP/X/ALfwo3fatQk8YdGcHZsl0jclRbw0h4rFjRZ72PwhrdtxH5mkeH8L27WiDb4kRMG54B0uMtZSXO8Fj4XgvIxeUeHOBm2yy9ox4pscQOpVoTDsSI71i9whS56VaLT4t6xnMZ6ZpQSiQBMVtWfcHL7XpzikdpTuOVvD1VgtY0XJR2dUlIKlEADUkgAd5gRO6aSh7gMw/dDD+YsPB4x1XVTJxzTFFR2E3A5DQQ6lQXL3aGfqMwbY28FVLv8AFHZ3TCoX7mSWOAzHxVbyiFOLVB1nL5lTejCKAh+0RRfUyu1cV7ESrc2qUr35ilfPGHS8MmrbJLWRvbXvLCC/QymzTSspcJSWJFsxI04s/jGnr65EntLUEpJa+/hGFWbQfFJgY25/OC0qajErMbzZZjDsBqZSkziEIyHN2lBm2uzsGJgT0nxGpnzRKm5Ey+zM7CswUkHs3YWtujT4xismop1S0VEtJUU3UWFlAkF97RkMdrAaxWjJp5LEEFN30IsRbZF/Z080kbi8WPK1u/NOc1sLHCM5W1v3KrX1buBstAooeJpqnfjEIEXWCwyWMU9JKdHB4Ej0iVGJzR9Y994hKo51kOjlfH8hI6FRa6vox5X1kpPkfjFhGMIOriA7gwxSGMXWbSqW/u8QFG7aVoUVSVaKHjD80ZgpiamWpJdL8tkaEW2TpK3vHp/KExckfPOOwOTiHCOxqiupiL7weKgMdyRTLHIIYjLuOyx04nzgPOqWskX+dm2OBabhXHNwmytddku7d7QNqMSzliS21tT+EQzCtbWUQSwsbncN8ORh6wFKJQko+oVOonkHbXa0GhzT+qJsgEcEhzyf4RyXIzMiySSWKjuSS3MtF6ik9bKGwIL5gCWUS5B2lWjNsAg1jaKWrKs5PWMEysi2UVjMQyfe58NzQLSA4Ap0UQcc1kQDcXcEgg7CLERbp6ZR33LPoH3PGq6I4VJnYfJQUpE4IClPcqXbOou5up+TjYwiKbJCZhlFBS2gZwb/AC3lAPlGItA0RSU2E3GiEIpClRGpG68GBhySUhQ01yvfv1aJ5ElQfKki92Sz84nmhYSVZFDi1mhBNyvNiAUdThUlYKbIWB2SLB9jjaNkZ2roFILLsYLrklRzFSrenBwYkMzOkvvsFB/7QYyUPAfwss8mTeLGQRPMwlQe4fdoPE/hFSroJpB6s2AJJILuNQm14IWcqxYQlMmhNyQBxiBeMpHu9o+A8THaHB0dZ/zBUsNYJKg54kh2toG12NBJWH0hBT1RlkjsqClKKTvOZV4nCwHNSGHmEBn4iuYnKpfYd8gskneW173aK+W4ADkluDwSmYGQQErSQdSxDHYNS8EMJwhCWVMIKgXG4B7d8NxtaMkAY4nNXKfo/LbtXYauRpd/ygmmkQhNkgDcBsv+ERSa5n7GYAOW2J2nhDvpuYKsm+UAMSwHHZFNxJ1VxoYBkqtfhC5ywUFKRlta5I3toIr0+Iy5aRmpEqbslZJIKhY6gh3BtBWkxRCSyiAbuQbA2YNu2mHzJoqilCby1lLzAQ2pPY1c2AfS+3SAfk34x8PeP7To4i83j16X/pU5XSxZ9ySGG42HDSJMcoZtTKSVrRKAuAO1mtv3MT+cH6rBpcnq8qQE3S33veBJ2lgbmMpi6lTFMDY+g3bhpEUbKeKe747Hhe54ccyNF0NMxm5xTm4GZJAt0A9Vn8Nw4TJoSQ4zAPq7kCz84i6RzHrahtikJt9lKUj1VGkw+mCZstykBKgWv9UvujP4hISZpW15iytzqylW8rtxjfhk35JfpwCq0kDtovfYWaNB2cB6qrJols7FjEkujUSwTeD0mRmQ+4sObP8APOLNLRhNzqYyzKubEV1mqvC5iQDkJB0KQ4fdbbceMDky8xYC+6N9Km30IY2Pfb4Q2tuorVl3kkBPjxjwmtkj3I4LHSMCmrBITpvt6wxWDTfsENq9o2dTSqsjMy1JJyuybFFi22+ux4bSVzuk3UlxltmfiH2NePb9xzCsPozHbFxWNXg6wzDM4e1+6H0FFmJDkNraNTNLWIL7CbEHhFXMApkuC1+J4xO+JGaRuxdBazAi46p1b+B+fSFBuXTHa3faFECcjimbrsQOX7QcwOanI0y/rBqd/Z00jqel6goFUlktsUXvtuBaM2cUSknsIURYKU5G0aWitNxxZsFBhs2cg+yOrbs2J+bI8u0n1VcveVo63pepQCUpysQXOxt14rVXSGYzJWlRJv2blxxNgIBU9SgqHWEhJ1yka9+yC/WUtsjhzclmHjrDTTQxWG7Ful/Mpbi5U5+KTiMpmHLuFhfXSNJ0Iw9SJU6sULoHVSX2rX+0UH3IdII2lQ2QAqerVMZCsxsAzXOxmJePT+kOCppMOlpBJVLyJUX94sX5DMXbhEVkzY2xxRtA3jgNLZDXK3HTvT4ACHvd+0XHXgsbgVUumq1TEh8qlM2pQWJDbfePyI3eP4KutlpIBCgHQsAJIBuzuDlO6PPayuKTnF3U9xZlIT/1GPUeguL/AEikSdsslB5Bin+lSR3RibaEsTIqyPIssL9h08wR3q7SyNxyQuAIOf5+cF5RUU9RJXMRmqEke+lMyYh9gJALKsNYq0+L1iG6uqqUs9lrK0gHcFgiPbOkeAJqZZYATUg5Fcdx4GPGMTxFSDlX2VAkKSzFBBYh9sa9DtBlfEZGxi4+YZHv6f0qE0clO7CDlwT6jpDXzCM1S7bUhAPeLJPhHZOJ1CUhP0laik2skDlZNy++BqalJ1zPtP8AfSLMysQkPt4kctp07ovxMZIMmDphHoq7nvKnrMTnTVBS56swAAa1hbYAI5TV84AoTNUeIZw+rEwIXWKU5Kk9xV8BDpNeoMQWO/8AvF73F7mBuFthwICWbg3urkyrmlWcVExRQ7FKhbNrsY6aFxEU6unLUo9ZO7dj2zsGg3M2xoqjElJKzlQ6y6soYk6uWF7k+Mcqa8rUFJGRTMTpvduGl4NtCd58ot0HX6o7u5p0/FJjDMpa2LB1kkEXOnPWLUnHgoAZpiGZsy1Na/1ixvA7rTqVCOibf+5i+aQWHYhJFtFpKifULQzqVLmAWQHCk7HyjtBxCwydMKFJ6xWVOqQsgANoQ+nAxFgfSpUkJRM/WSUukJ0KUkknKX3l29HiPHpqFKSKefMWlST1jhSAFEmwB1Szb+ZjN3BZ/wARYA3UEDL6ZH8BKJsbpCA05nLtTaeSJqyjKCkG5+HdHsdBQiWhJFgjKUgbksQPJo83wDCj1aAkGyCrm2p8Y9SlzOyOQjg/aGbfSsJ0be3XLNdy2gbQwNY35nZu9EUxKnEyWUvroRsOoIjyWdPUtSjmyZSbuQGdgzauzx6JOrSilnX7UpC25ZSUeTDmDHkw6w3vlH1tjd0P2I7FLLUW0s0cdcybdLLm9pPc2MQXyJv4aK1SSjMWASdt3Ltt9fOLtfQzFKzPmYAcWAYRHgLKJL6ADxcn4QbaF+0G0pYq7Aw5NaBa2XP7rpfZlhhpBJxcSft9kLo3UAtLDXslRBAO1uLA2hTKpSb51X4uPDRop08tSZkyXchKioWuEqJUA7FwCSO7hFk4sZbhWY2s7hvJ46E2kAkaGnEAdBoRdcTOzdSOjN8iR4FW6bExMIClrKhoEsgeTPFqmrlBb5VTCm+UlyQHO653DfGenYslnCEZr3UrXycmBNNWmTNTMmdtAOgUQPFou01K0tcHC2VgMvK1reSTjOJpB0K1lXji1KzJo6orAIGZCgk5ikkPl+6NkZjEMVnImkzpS5SprEC8u3u7dRbWJjjshCyP+dSpRskTUhAtYOoaNGfxjEjNWVF3Fg6iv1J8mgKLZcUbiGBpBHb3WOI5XWrWVRmaAQ4d4+zQrVZUK35f4n8wYH/TCkuFkHeCQfIxUU52w9MqNOOjcL4zrwHqbrPyCtpxyaNJq/5lfjCikVgbYUSaSK+g8B6JgJsoCg73hdVyicz0iEKhOyLYAQ3dyUAk/LR1Uh98TBYhpQSbFhE4GngvYitN7N8HE2vlpZwh5iuSGIHerLHrXT6TmoZnAoP9aQfWMF7H5ktFRNzkBRlAJJO9Qzd9k+Eep4pTidImS3HbQoAvoSLHuLGOB23UOj2rE4j4WYfrc+nctCBmOneBqb/Sy8KxkFk7urkng6kKYnuTG79kc0gT0fVHVqHAkrB8gPCMriklJS5d+plgasDLUUX2aGz742ns9XLkU6lLcLmqfT6iQydOaj/FGntYF+yXxtaS4usABydf6KtG8CqDibC1/wDVbtJjzL2r9HWKalAbN2V8wOyfAEdwjcq6QyhtUeQ/GMv09x0TKRSUpa6S51sobI5b2dgrKesY7AQCbG+WR/Lq3WSwviIxC+o6ryUUxI0SfKIV4cBpLSYsKWYqTp54x9cwhYrS46FIpUzZGHAxFMlEaHueOGubYe+I14gT9WBLmjinNa/kuuXbQ+HfEqZO8xVNaTuhIn98eDwjLHK6JESZm3RXROhyZgO890NukEHipkzXgrhVLmdRdtA28bIGypQJAAcqIA5mN7hmDhCQALagnZb+8ZW0qgMAi4nPuH8rY2KxrqguPAZLUdE0JRTpfYFDuC1CDElQyED6tvDTyjO0cxkEaF3bgsX8wfGLdFV5SXNlWPwPj6x8+2rDjjcRqM12D4i+71zpHPUKacUEA9WQoEO6No57jxO+PNaLF5sskIOoZixA4gHQx6HiaCqTOSNShTcwHjzMp2/CNb2OLJaSRjwDZ3EDSw/lcht6PBM0jiPuvUegOFJXSL6wPnma7RlAAIO+5ixiGALl3S608B2hzA9R5Q/2cTQaMB7pWoEbtvxjUxxG3ZXHaUxP+X0yHktHZlQ+CBgbpbReQ48pSZqFobtOhRGoIuHI02wNr562czH/AIj5PHrHSno7Lq6daClOdnQtrpWm6S4u2w8CRHikxKkkoUSFJJCgbsQWMd77LVEVZSbl4u6M+RzH3CxtsDFPvmiwdr1C5MxdYsFHkSDx3QNqKlaveLg8otTJLww0nLnHZNhjZ8oCy2vA1VAzA2gB3jdxvEBW22CKqQREadA2PHhGG3wqwJQdVUQx2mLMuwYQ8EbAI60SoLrriTCiWXLAhQsnNRdCzSjaY6KdI0BMS5QIeFiBDQmlxTANwiWUD3xwLhwQvd5W8YMuDMybIMLn5AIv0eqzKnoUSyXZXJVvVj3R6DLWNhBHCPJ3O1XmPxjkqlBLhaRxBb0jPqW08pDt40HqPVEKOc6Md/5PovQcYwjrJ0nK+Q58+7UKHo0FjVBIvYDwEYCbV/qpEsTHMtSytXaL5iopJLdpnAGrNEa5CCR+sChtOVbjxAeM2LcWIfKAAT39o6q3Js2reW2jcchwI+q3UzH5IH7RJ4JOY+CXjPY/jKp4CEApQC5JsTusDYbYHmZKSPeWfBHmSr0h9PLXM/YylLP/ALaVzVA8wCAeQEMFXRwHE0lxT4fZ6tk+cBg/+j6KlMoCEuTbiQH22fXQ6boGTJoixjmaStUpSAiYG6wEhSnNwlRG3QkPtD3geiY+sbFJPJMzG5tgdB2dqqVdJFTvwRvxW1Ogv2D+SkpIPyYYZSY7mjhMW7BV81EqUIaEjjEuaO9ZA2CMErstfGLImRVCxCfjDQbJbm3Wl6I0Rm1FvqB+82HxjfKZDgn3S3x9DGa9m1OEyZk0/WWQOSWfzeCeJVWZa+7w09BHFVU++2k9vAC3hYnzutrY4DZS3mPRW6qtyzUn6u/mdPTxggtsr6g7OEZKtrh1THWCmBYrnQytdOR3+kKqYrfEu1hF225fRGqGqBVlJuP6hv574wtfR9VPWlnCFFgdCNU+Rg3NJc7CDs2HhAvGqhSl9YpnYJLBtNCecK2DT+6Vj8J+B405OGnkSsX2loHOpxMwXwnyOv2R7o/W2OQkFLXFrkOe7hpGwoek2yaH+8keqfw8I856L1P61aftJB/lP/VGkzRy3tJBg2jIOBsfED7qdkxsqaFmIZi48D6Le09WiYHQoKHDZzGzvjyr2nYUJFUmcmyajXcJiAAfFLfymDAmFJcEg7wWPiIr9IM9XJEuYp8qgtCiBmSoAjUM4IJBeEbDrP0+sbKT8Jyd0Poc0Fbsd0sZDDfl1Xn82Y8V/pJGoiSpdC1IVZSSx9Qe8RGZj7Y+2MeHtDmm4OYXCGMsJa4ZhdmVI2xAopN4kIB1A8I51KYJSLBRdQDthn0bcYlMsQwyNxhRTQVZpZDvfdChtFSu993xhRVe6zk4C41Qt4eFxaGHnbpEycMcXLcxBYrKC5qqJmFrWjUdBuhsqvVMVNmqHVZXlpspQU7KzGwFiLB+UDpWAyyP21/3bNzJcxp+h+GJkzFTZMyYexlJs3aYsxSxNu6KVeBNCRxGn52p9LNupLjitbTezTDk602b9+YtXgM1ouy+g1AmyaWV3pJ8zAam6QTCopCJjvqcrdzgB+8xNVYfMmK6yZNmA6BPWZGA29hQHxjnhQSA2kcB5q+a/iy5RGb0FoVf+Fld2ZP+VoZTdC6JB/7vKP7wUs/1ExRl0VQouietTfV6xCu86mLlLQTh7xXfex9SYF1ER+8IhtBx4O/O9GaTA6ZF5dNIQd4loB9HiDpV0hTRUkycSHSkiWi3amGyQw2OQ/CKP6HWVOKmcj7oKG80v5wK6RdC11MhlTAuYlynOVqQSx1u6TfUPygo6RmIY3i3HVA6pc79pXiM6YpSlKUSpayVKUdSpRdRPEkkw6Wg7Yt4lg8yQsomoMtQ2Ekgjekk9pPERTJO34R2TCMjw8lnHNOKOMI846FDbHcwhwsl5pjwnjpXHAYEok5JhLjpIhoULw1At70Wm5KOUP3j3qJUfVokr6liFbPdPiW+eMVOj016ZHePAkH0i1UysySnePPfHzlx3Na9x/yP1VimqDDO2Ttz6cUJnTsxh9DV9WrgdfximFb9dDzGojp0tG+5oeLFd62XBZ91qRUPffFeejMCN8DcOrCOyQWOljb8oI54yJI3wu6aFbMU0NSwtBBuLEIZSrMucl9hZ9LGwPLTwjbSkq6sTLqRoSzKBGvBQ4iMnXU+cW1GkHcHqVmSqWpN1JzgKtcB7PvFweEM2pFDXxMlcPiGR5jl45rn6CkfQyyUv7b42nm3Rw6ty+vFEEqBDi4jqRAWVUkaFvnaIsoxI7Q/FN/Ea+Dxxk+ypWZs+Iefh6LdfEWoJ01wtimcBb3VcPsnx9YzIaPSllE5CkllBQYjnvGojzvEcNVImFCtL5TsUnYee+O39ltp7yP3OX5m6X4jl3fTouE2/QFj/eG6HXsPPv8Ar1UPViEU8YbCKY7VcwuEnfHCpobkMLLHiEQRDBpebPwy/wCqORf6JSMxm8Mn+uFGNUS4ZCPzRXo23aCs2KoC4152ixIqybsH3kflAcVESpr21vFjeBLMV0blzidZmVO0jXut8DGgl9MBIGVBQkNbKyubqcsraS2sYxGJJOo8QPxilNmlR0HIP+MKkO8AyXo47HNbpXTCS4ICyQDcmwfd2rxHh/T/AKtaj1SFbsy8m2+wvGPpaZKixUx3fANcng0FJfRxGXMqYAN5sfNXwgHtbax+6IYGFa5fT+eUGZLTSpysVHOpZS5YOGFyd0Dan2lVhI/5iS3BAYc8xjMGnShwFJWk6gE3Gy4ZjBPD6WmX+0Syv/kI2/dA+MCKdoF8Plf6onTNGfDkr8r2mVSfrylHb2DfwU0XKf2t1APaCeYBv4u0QTKWnuChJ+8XJ5gkGBOI4RJRLzpUok2SH8To+kE2Jjzm3yCVv2nLPxKJ4x7QE1SMk2nSoXYhZQQTtsm/KMpPyk9kEDiXPk0OFO+yJk4cpnZhvUcvrFuODd6HLkpdK08FTCY5FhcoaPfhfziIy22w03UAgpuWOQsvGOF+HdEXKJIw+UtoYpEFJHRiaQ68krhMUyv5QCod4EC+dsWbiB1TY4HzfDG0nojnRaoeS21KyO49r4kd0XK/E0SveNzoBcmKGESE0+Z5oUFADspJYjQjxPjE9RJpVF881zrYfhaOUlbSyVbnvf8ACc8uJ4+atjYVe7MRHyQSsxPOolCQH+fGKylzFfXHzzEaIYXSkftVA/eSkj4R1GAoPuz5Xe49HjoIa6jaMLHWHeom2TtBoGKMm3QrK9p7qPwi+mZl0mMeBaC9RgZTfPKX+6q/9QEUJshtUd7W8YvRTRSZNeD3rNmgnhN3xlvdbzspaXF5idSFji/qG840GM1kyVSyKhJOaYhg7EIQ6kBPHa24E62jIpUdrM9mjXdIp4VhFPwS3IpmKHpGTtaGNjGva0XxZ5dhWjQ19SXFhkJFss726X07ljlVyye0SeZMWabF1p0URwN47PVfZERRyjcMUbm2IFuiy21UrXYw4g8wTdHKbpA/vi/2h8uIsYskVEsdp8pcEM/56xnZaeLQ4VBllwfDTvtGTNsmIvEsWThp+fnRbtPt+RzTDVtxtOV9Heh/M1XmoKFZTqPMb46lcTVtV1oSCACC7jQjdw/KKWQxqROcWDeCxWNUsiEh3Lrt4encrJTujhTFfMd8dzGDuEjCVt/Z1T5jP2t1X+5Ci37I5ZUqqtoJP+9CjldoS2qHDp9AtSBn/GF5QqG5TBRElG1SfOLMmTJe8xIHO/nGyWKpvbcEFRJJiYUx2KHdaNxgtFQA5lzCrgShvV411P0gw+WnshAbcjMfHb4wpz8GQaSh3t+Q6rxcIUC4WQRtBII74MyMKUqWAes+07WchzcntfOkei13STDpnvSyr/6m/wBQip19EmUQhCQhVym6suazkBTp0ivPM4NBDSDfkvY7nUeK89mUpSoBQdJNwMoUzh2LFjxjX0NJTlCSmTMSk7VKlvtF3Sx02GIJ1XIU0tMuWhLjthJCm4kqLC/DSLtVLQjKRkGYdkkqUzNdgVA73YaxFQ/5WkkE/ml/XRBiJF7JyMEdyyW3LUUEDeCHHnAjFadMoDrMygToCks2lyASG4NxgjOnpU+aYDY2AYHeLgMIFqKSdn8pPwhlIyUuxF1x0P55JL3NA081Emuk6dUpuKX+MVamfKGko/POCsqUn7afBvzhk6Sn7aPONUFIBF0AM5P/AJahyAivMD/VV5RpqXDJk0tLBXxCbeJtBKZ0EnhOZakJ4O58hrEOla3IlNa/kPqsCqWdx74ZlaDFfIyKI7R45SPWB650TYFWGvJUUuUDq/da8aejp5tS60S5kwkuooQpXaOrsN7xmTMj1r2L9JwEzKNRu5myuRbrEjkrtfxHdGRtem3kAc3Vp8lt7I2i+ilcQL4hZBqH2fV01mkFAO2YQhuYJzeUF6f2RVRPbmyEjgVqP+UR6kuYdhbmH+IiCZ95Sm55R5MfOORwhbz9uVLtLDu9V5+j2PL21SBylk/6hDj7Gz/6sHnJP/6RtxXy02BJ5BSvO8SysRB+qscSkx7CEr9XrP8APyb6Lzmp9j88fs50lfBQUj0CoE1HQHEJJdMoqAu8paVf0uFP3R7KipB+Wh4nx7COCazbdSMnWd1HpZfPVZJXLLTZRQov76ChR36gQ+fiBXSCnIAykkKuXcu3C5j3+flUMq05gdihmHfqIzmI+zyinBxL6pR+tKOX+m6fKHGaXDgLiRyKn3qhmOKaHCebfwfdeHzKVR1Gb91j6RCumUjUEcwRHouKeyGcklUiciYH91YyKbYHDg+UZzEMDrqZ0rlTQkg5ilJmIIGgdLj+0bcW3ZGgCRgPTL1VA7Do5rmCa3YbH0KzfWGEZsEKWsQ7KlIW40U4PcQQRCTSyLlQmJGzIUluBzDSLrNuQnJwI80iT2XqWjFG5rh4IZmh2cxXlzn/ALRIkHeY28VwuZLbKXrDw8IXXGGjiYasjjAleAC9H9kFSAap20k/70KMx0NxVMjrWN1ZH/hzt/mMdjna2lc+dzh2fQLShkDWALL/AEUCO9SN0PlLUdhUeZghS4LOmaS8vJC1RrlwCoEkalDkywN3lEonNtjRSehMxVitY5STbvaL8r2ZGxNTl5oA+ML95jbqVGG6yP0rjE0qoUHOxQZ2PD8I2H/ZosXFVm4ZR+MRzegs0Oykq8RE+8xuyugLbcFkR2lXB4kfCCqKUhikKS9vq6PayiW5xYxLo/Ml5SUqZrtcg7W2AMzPFfFgiSoJTPOZnJyhQQTxCg6g27aIQ+UPcG8/si3ZLbjh912fmzZOs2XGZHg4A2RF+h1mwCvni0D5coA5hUJJOryrl9+VRMPRVlLspCuWaWf6hFlhwCwCBzCTkVNNwxSSxzA8YrzJChth6K+Y+ZOdKhtSUr87GOzcdqdqlnmkfnDxIg3buxQBShtPiY515fa/N4im4hNVq/h+UQLnTNqT6fCDxhEIydbK4pObUmIlUY3mKa6yZsB9fSGpxFW2I3rNCjETxorSqA7FDwMS0AmyZiZqFhK5ZCkm+o+BuCNoJiGiqUKWBMmKlpP1gnM3O4aD/wCh6Yjs1o5qCB/uQBkj0Kn42r2jov0mRXU6JyWCvdWh3KJg95PLQg7QQYKlQjyPotTCiX1iagqlrDKRkAzN7qknrLKD6sQxIIjV1PT6lyEdYsKIIAWlaHI3ML8wY5OooCJDus29DktWOpaW/FqtWpfCEme0eV4r0sXNCZgTOQ4YJzsnmQEnMdzq7ohweumrJ/aOzEhk2/nB8oY3ZbrXc6yW6taDYC69aM59RHFzhx7nHpGHkYPNDqSqZYXGcEDixWwiKjrKu5/WljZLIWCN4UlRHdA/p4PyyBe97I1YVvUVoH1u4/LxIKkHcYxknHZ2ihdtFJIPLhF+lxcq1kl/ulP4g+UIkopGC+vRMZVxvNtEeVOGaylA7tR4H4QplWobj5QLOIpYuJiW2qSWH8TN5w6TiSSOypKhziuIzyVjGFPPpJE79rIlqP30pUfG8Yb2gYLSSZC1SpIQpSFhwpTAlJCWBLA5iBG0XVfcP8LH4iMF7V8QApUo0VNmCxFyhAzHuzZfGLlHC10rbhQ+pla0tY4gdSvMETDEnXHfFZKDEyZR2gx1rSSspwAXTURzrBFj9Hg6Zh4RFMoCI8cagOYVLS1QS/GFFUSuMKFm5R2C2aMCRTJzglatvYQQOTqeGq6YT0MEhu4j0MZaRVLmFlTVcsql+jxrMM6GT56cyZym3rlqT/nAfSKTnNaLyeaXuyTl90z/AI7qDrfvMTo6YTlWyq7lL/GIqzofWS9Ey5oH3D3aeMRfoysTf6A43pJ9HfyiWuiOlvJA5jlZmY1MJc525m3jFSbi5Oq1i7bIemZUD3qSckNex170xal4qtALypqbbQO53NvyiwCOAVcttqh6MS979YdPsjyIEU6gBv2p8fHZBZeIKP8AhrI4oB8WJihXVrhurazbRpwYRLRYk80Q4WQ+VRIUAc7Hb+H58YdLw5GhvxBA+EQrWX27d3d6eRjkqaokBIUSXb1G2GZJhDuatzcADOlSuRI9RFVElIV2wsjhf/MqHGoXvIO5lP6REqqmp2LB/dPxETcKAH8So6hA1SlQH7wf8ogXMGglq5kvElTiE+Y2ZSy1gyW+EVDNWn7Q5giFm6e0c1YRUygLkvuY/wBohXVAmzgcgI7NxGYpAlqU6RoCEuORZ/OIEiIu45Iw0BTpqUblHwidNVK3TX/hb1h6ZYyEpS+XVTOGI22tcb4I4FL6+YJSJWdZNyycqR9pZy2EE4YBckJeugUFFh/WAKA7DlwdCRyGmx402EYbPCQUFIa3VkqsnQCxDDazxpkYOlDJRJQyQwVl0A284Uyllh82u4Ej0MUH1QdopwO4qjKlFAdVCJpG3rCryVc/zGKlXjdSljKkmnAsUy0s43lyRs2NrBqTSoNk5k8lH8RDZuEauuaQdxVbhZV4Bs7QfiHjf1KjdE6fnkELlYnMUH66oSq2YHKz9zQQl1k/L2Z0xRO0TGLciCmIl4HIT7yZl9qjMPj24cjC6cGyvDOPjB7xhGQ8kBY4H+VypVUWKpxb79/6glvOI/pJDdYsqG9JCm7neCCZIQGQp+ClE+cVTTy1Kcovta0HHJzGSW+PkUUwzAETw6Zk0N86PDK/oMvNmROKCdSykk8ylYfvBiOkxGRKJuocM5HdYxZ/S0gsRJll9SpZJ9C/jCXb3FcXt0CYxzA2x16lVqfAK6V20zeuQz5M4Cv4c6R5mGYphArlJ+lUVQlUsEJIJZjc+6ptg3wdVWSlJGQhPAANFYz1pvLmlB3FLpPPUGFtve9gDzzH09E0yW0J8R91i0dDMPmj9VPmJ5LSu/IpJ84ryuicuWkrl1qwL/UCQSkkXzFiHBu0V+l2AzZk1c4pUpIDrUhIKdCAEhITYJG63Z1gLQskJTKkBZSSVZkvmTs2htv8o32tguvkSR4r1yRqFoE0cgj9ZVqfTspknvfJcxTq8NodtTUHkmW3kkQGqcTdSxkSBdgA2Xc7WHjEEucCGOu2LMeF2VyEJxDPJTVFLISewqYsb1ZU+msKG5jsaFFvDZDiKNYL0ikIICaYBTa518TtVbTdGrT0kUtNpaUjgpTwoUYssLL3+5TMZ0URxKcbhTd6j6xHPx6ols8zXcH9eUKFHmtaTYgJRJHFRf8AGE0i61H+EfjDpfSBz2nP8I/GFCi2ImDQJJcTqVLO6Xykj3Fk8g3+eK07H5cz/BTzIvx0VvA8IUKGe7sAukiV10HqOrNyDq9mFhs84rJMsPYu2ttxeFCgsICaHErslVrEhj+Xwh8yeTqSTxUSPAER2FHgAhKHVCVPYj55vuhk8rYALdt9vQ6QoUFZMBQmpd7xEBHIUA4Zq23RWZRJDdnvA9dYLYfi02SAJcxaA5LJLB+I0hQoz67RvetLZ+ZcOit1XTCpOi2O9g/o3lE1N0+nhhMRLmji6FeIcf0woUZ8RxGxV2eNoBsETwzprTzVhGSahZ2dlSQeZIPlB1eKqBAzKDkcdS2hMKFBOJDgFSMTbXCsSq1eV1KBHJjrCpa8qUQkaXL/ANoUKCLRhcVWucQC7UylK2I1e+/wjow/NqEudzj0aOQoRvXDRHu2nVUJ82XKcGWlXcD6wNmdIQT2JSANNBt5QoUb1NG17cTs+9Zc7i02CbOx1CSTNluka5Cx/CJJfSiQphKlzLh+2R8DChREwwnJaFDTxyR4ni5UM3H5rZc6gguChIABfeS5iCpp5k4KyzCksSbM7Am5GpYcYUKM9kjhItyopovdzZoyB8lkPowVcqJJu5Z4emjF2e+2FCjd3EYOQXLF7uaml0ZbWOwoUPDRZRdf/9k="/>
          <p:cNvSpPr>
            <a:spLocks noChangeAspect="1" noChangeArrowheads="1"/>
          </p:cNvSpPr>
          <p:nvPr/>
        </p:nvSpPr>
        <p:spPr bwMode="auto">
          <a:xfrm>
            <a:off x="0" y="-8429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0" name="Picture 8" descr="http://art.nmu.edu/cognates/concepts/pix/depth_overlap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853" y="914400"/>
            <a:ext cx="6927273" cy="5334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0.gstatic.com/images?q=tbn:ANd9GcRrY5V3jWAC3sWPhJN2TE_NhzOPKmLFRJb20HPb8TEgmzmFzJz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4937007" cy="576775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0"/>
            <a:ext cx="3048000" cy="1036638"/>
          </a:xfrm>
        </p:spPr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3.gstatic.com/images?q=tbn:ANd9GcSaJqq_-X4POECZ_43AsdZQBKXq_QNYxISkLydO_BTf0-GlvlQl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2057400"/>
            <a:ext cx="8108539" cy="247650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Atmospheric Perspective</a:t>
            </a:r>
            <a:br>
              <a:rPr lang="en-US" dirty="0" smtClean="0"/>
            </a:br>
            <a:r>
              <a:rPr lang="en-US" dirty="0" smtClean="0"/>
              <a:t>Color and Value</a:t>
            </a:r>
            <a:endParaRPr lang="en-US" dirty="0"/>
          </a:p>
        </p:txBody>
      </p:sp>
      <p:pic>
        <p:nvPicPr>
          <p:cNvPr id="27650" name="Picture 2" descr="http://t1.gstatic.com/images?q=tbn:ANd9GcRvs85xkmkErzmY686OPNH7scwkCVwDtYAmMtqV7F-hrlYFpA7Q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7361833" cy="489896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2.gstatic.com/images?q=tbn:ANd9GcSIIPJYENS-4fXoTgenD7SW-nJhUrI314DSakoKbK837kdfdQ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817206" cy="5105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Perspective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ln w="127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BE02A8"/>
                </a:solidFill>
              </a:rPr>
              <a:t>Vertical</a:t>
            </a:r>
            <a:r>
              <a:rPr lang="en-US" dirty="0" smtClean="0"/>
              <a:t> lines go from top to bottom</a:t>
            </a:r>
          </a:p>
          <a:p>
            <a:pPr>
              <a:buNone/>
            </a:pPr>
            <a:r>
              <a:rPr lang="en-US" dirty="0" smtClean="0"/>
              <a:t> ( or bottom to top) like this-</a:t>
            </a:r>
          </a:p>
          <a:p>
            <a:pPr>
              <a:buNone/>
            </a:pPr>
            <a:r>
              <a:rPr lang="en-US" dirty="0" smtClean="0"/>
              <a:t>	They suggest: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BE02A8"/>
                </a:solidFill>
              </a:rPr>
              <a:t>Strength</a:t>
            </a:r>
          </a:p>
          <a:p>
            <a:r>
              <a:rPr lang="en-US" dirty="0" smtClean="0">
                <a:solidFill>
                  <a:srgbClr val="BE02A8"/>
                </a:solidFill>
              </a:rPr>
              <a:t>Stability</a:t>
            </a:r>
          </a:p>
          <a:p>
            <a:r>
              <a:rPr lang="en-US" dirty="0" smtClean="0">
                <a:solidFill>
                  <a:srgbClr val="BE02A8"/>
                </a:solidFill>
              </a:rPr>
              <a:t>Elegance</a:t>
            </a:r>
          </a:p>
          <a:p>
            <a:r>
              <a:rPr lang="en-US" dirty="0" smtClean="0">
                <a:solidFill>
                  <a:srgbClr val="BE02A8"/>
                </a:solidFill>
              </a:rPr>
              <a:t>Formality</a:t>
            </a:r>
          </a:p>
          <a:p>
            <a:r>
              <a:rPr lang="en-US" dirty="0" smtClean="0">
                <a:solidFill>
                  <a:srgbClr val="BE02A8"/>
                </a:solidFill>
              </a:rPr>
              <a:t>Height</a:t>
            </a:r>
          </a:p>
          <a:p>
            <a:pPr>
              <a:buNone/>
            </a:pPr>
            <a:r>
              <a:rPr lang="en-US" dirty="0" smtClean="0"/>
              <a:t>They are </a:t>
            </a:r>
            <a:r>
              <a:rPr lang="en-US" dirty="0" smtClean="0">
                <a:solidFill>
                  <a:srgbClr val="BE02A8"/>
                </a:solidFill>
              </a:rPr>
              <a:t>static</a:t>
            </a:r>
            <a:r>
              <a:rPr lang="en-US" dirty="0" smtClean="0"/>
              <a:t> also ( non-moving and stable)</a:t>
            </a:r>
            <a:r>
              <a:rPr lang="en-US" dirty="0" smtClean="0">
                <a:solidFill>
                  <a:srgbClr val="7030A0"/>
                </a:solidFill>
              </a:rPr>
              <a:t>	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352800" y="3505200"/>
            <a:ext cx="3352800" cy="0"/>
          </a:xfrm>
          <a:prstGeom prst="line">
            <a:avLst/>
          </a:prstGeom>
          <a:ln w="38100">
            <a:solidFill>
              <a:srgbClr val="BE0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Perspective- Line and Size</a:t>
            </a:r>
            <a:endParaRPr lang="en-US" dirty="0"/>
          </a:p>
        </p:txBody>
      </p:sp>
      <p:pic>
        <p:nvPicPr>
          <p:cNvPr id="29698" name="Picture 2" descr="http://t3.gstatic.com/images?q=tbn:ANd9GcQjjlvWINCqFRm4FvNjmg_fVYzH8N-SxP8GWlLaljYLRVgX6R_m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99" y="1381708"/>
            <a:ext cx="7927901" cy="4638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noir- Bal a moulin de la gal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815935"/>
            <a:ext cx="7084467" cy="453924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–no depth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ntor2Presentation of virg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501" y="457200"/>
            <a:ext cx="6812761" cy="6019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che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44079"/>
            <a:ext cx="7162800" cy="579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t wood midnite ride of p. rev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57200"/>
            <a:ext cx="7731737" cy="57472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Curved Lines and Angular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2766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These lines suggest movement.  Your eyes usually follow these lines as they change direction and move from an area of the composition to other areas.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van gogh starry_n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4033" y="1752600"/>
            <a:ext cx="5066607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572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  </a:t>
            </a:r>
            <a:r>
              <a:rPr lang="en-US" dirty="0" smtClean="0">
                <a:solidFill>
                  <a:srgbClr val="BE02A8"/>
                </a:solidFill>
              </a:rPr>
              <a:t>Curved lines </a:t>
            </a:r>
            <a:r>
              <a:rPr lang="en-US" dirty="0" smtClean="0"/>
              <a:t>suggest graceful movement 		and gradual changes in direction.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Curved lines are </a:t>
            </a:r>
            <a:r>
              <a:rPr lang="en-US" dirty="0" smtClean="0">
                <a:solidFill>
                  <a:srgbClr val="BE02A8"/>
                </a:solidFill>
              </a:rPr>
              <a:t>dynamic</a:t>
            </a:r>
            <a:r>
              <a:rPr lang="en-US" dirty="0" smtClean="0"/>
              <a:t> or “action” lines.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egas dancer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828800"/>
            <a:ext cx="5453561" cy="338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381000"/>
            <a:ext cx="8229600" cy="6172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BE02A8"/>
                </a:solidFill>
              </a:rPr>
              <a:t>Diagonal lines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BE02A8"/>
                </a:solidFill>
              </a:rPr>
              <a:t>dynamic</a:t>
            </a:r>
            <a:r>
              <a:rPr lang="en-US" dirty="0" smtClean="0"/>
              <a:t> action lines also, and  represent more direct, sharp, and abrupt 	changes in direction or momentum.</a:t>
            </a:r>
            <a:endParaRPr lang="en-US" dirty="0"/>
          </a:p>
        </p:txBody>
      </p:sp>
      <p:pic>
        <p:nvPicPr>
          <p:cNvPr id="4" name="Picture 3" descr="george braque opova%5B1%5D-742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209800"/>
            <a:ext cx="6089509" cy="4059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roprofs.com/quiz-school/user_upload/ckeditor/Contour%20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991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http://t0.gstatic.com/images?q=tbn:ANd9GcRNQfWabaiMbpyW3zTykXFBRAxSPSwmueBEFnlh8vCizGvaIc0BSnBQaw5y1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3242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6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7772400" cy="1470025"/>
          </a:xfrm>
        </p:spPr>
        <p:txBody>
          <a:bodyPr/>
          <a:lstStyle/>
          <a:p>
            <a:r>
              <a:rPr lang="en-US" smtClean="0"/>
              <a:t>Outline or Contour Line?</a:t>
            </a:r>
          </a:p>
        </p:txBody>
      </p:sp>
      <p:sp>
        <p:nvSpPr>
          <p:cNvPr id="23557" name="Subtitle 7"/>
          <p:cNvSpPr>
            <a:spLocks noGrp="1"/>
          </p:cNvSpPr>
          <p:nvPr>
            <p:ph type="subTitle" idx="1"/>
          </p:nvPr>
        </p:nvSpPr>
        <p:spPr>
          <a:xfrm>
            <a:off x="228600" y="5638800"/>
            <a:ext cx="8382000" cy="838200"/>
          </a:xfrm>
        </p:spPr>
        <p:txBody>
          <a:bodyPr/>
          <a:lstStyle/>
          <a:p>
            <a:r>
              <a:rPr lang="en-US" sz="4000" dirty="0" smtClean="0"/>
              <a:t>        a.</a:t>
            </a:r>
            <a:r>
              <a:rPr lang="en-US" sz="4000" dirty="0" smtClean="0"/>
              <a:t>	</a:t>
            </a:r>
            <a:r>
              <a:rPr lang="en-US" sz="4000" dirty="0" smtClean="0"/>
              <a:t> 		</a:t>
            </a:r>
            <a:r>
              <a:rPr lang="en-US" sz="4000" dirty="0" smtClean="0"/>
              <a:t>		    b.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3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2819400" cy="381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Henri de Toulouse-Lautrec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Portrait of Vincent van Gogh</a:t>
            </a:r>
            <a:endParaRPr lang="en-US" sz="4000" dirty="0"/>
          </a:p>
        </p:txBody>
      </p:sp>
      <p:pic>
        <p:nvPicPr>
          <p:cNvPr id="15362" name="Picture 2" descr="http://upload.wikimedia.org/wikipedia/commons/d/d3/Henri_de_Toulouse-Lautrec_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1000"/>
            <a:ext cx="5025813" cy="605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Romare</a:t>
            </a:r>
            <a:r>
              <a:rPr lang="en-US" dirty="0" smtClean="0"/>
              <a:t> Bearden</a:t>
            </a:r>
            <a:endParaRPr lang="en-US" dirty="0"/>
          </a:p>
        </p:txBody>
      </p:sp>
      <p:pic>
        <p:nvPicPr>
          <p:cNvPr id="16386" name="Picture 2" descr="http://t3.gstatic.com/images?q=tbn:ANd9GcTxTsoPh16TWpMe6ISFwaxxWygYWToGlCgvVzmf1jXMnxswOOg&amp;t=1&amp;usg=__uXZedzaP4I55R5D7uTIV0XsUtQ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6800644" cy="465044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261</Words>
  <Application>Microsoft Office PowerPoint</Application>
  <PresentationFormat>On-screen Show (4:3)</PresentationFormat>
  <Paragraphs>68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Office Theme</vt:lpstr>
      <vt:lpstr>Default Design</vt:lpstr>
      <vt:lpstr>2_Default Design</vt:lpstr>
      <vt:lpstr>1_Default Design</vt:lpstr>
      <vt:lpstr>3_Default Design</vt:lpstr>
      <vt:lpstr>4_Default Design</vt:lpstr>
      <vt:lpstr>The ELEMENTS of ART</vt:lpstr>
      <vt:lpstr>LINE</vt:lpstr>
      <vt:lpstr> </vt:lpstr>
      <vt:lpstr>Curved Lines and Angular Lines</vt:lpstr>
      <vt:lpstr>PowerPoint Presentation</vt:lpstr>
      <vt:lpstr>PowerPoint Presentation</vt:lpstr>
      <vt:lpstr>Outline or Contour Line?</vt:lpstr>
      <vt:lpstr>Henri de Toulouse-Lautrec  Portrait of Vincent van Gogh</vt:lpstr>
      <vt:lpstr>Romare Bearden</vt:lpstr>
      <vt:lpstr>Vincent Van Gogh</vt:lpstr>
      <vt:lpstr>SHAPE and FORM</vt:lpstr>
      <vt:lpstr>Static or  Dynamic ?</vt:lpstr>
      <vt:lpstr>Geometric or Organic?</vt:lpstr>
      <vt:lpstr>Keith Haring Mural at Houston and Bowery Streets</vt:lpstr>
      <vt:lpstr>Value /Form</vt:lpstr>
      <vt:lpstr>PowerPoint Presentation</vt:lpstr>
      <vt:lpstr>TEXTuRE</vt:lpstr>
      <vt:lpstr>C OLOR</vt:lpstr>
      <vt:lpstr>PowerPoint Presentation</vt:lpstr>
      <vt:lpstr>21.  Primary Colors  Secondary Colors  Intermediate Colors  Chromatic Neutrals  Achromatic Neutrals</vt:lpstr>
      <vt:lpstr>20. Primary Colors  Secondary Colors  Intermediate Colors  Chromatic Neutrals  Achromatic Neutrals</vt:lpstr>
      <vt:lpstr>SPACE</vt:lpstr>
      <vt:lpstr>Ground Line/ Horizon Line</vt:lpstr>
      <vt:lpstr>Horizon Line</vt:lpstr>
      <vt:lpstr>Overlapping</vt:lpstr>
      <vt:lpstr>Size</vt:lpstr>
      <vt:lpstr>Placement</vt:lpstr>
      <vt:lpstr>Atmospheric Perspective Color and Value</vt:lpstr>
      <vt:lpstr>Approximate Perspective</vt:lpstr>
      <vt:lpstr>Linear Perspective- Line and Size</vt:lpstr>
      <vt:lpstr>Flat –no depth</vt:lpstr>
      <vt:lpstr>PowerPoint Presentation</vt:lpstr>
      <vt:lpstr>PowerPoint Presentation</vt:lpstr>
      <vt:lpstr>PowerPoint Presentation</vt:lpstr>
    </vt:vector>
  </TitlesOfParts>
  <Company>Community High School District 117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of ART</dc:title>
  <dc:creator>District 117</dc:creator>
  <cp:lastModifiedBy>Toni Leprich</cp:lastModifiedBy>
  <cp:revision>54</cp:revision>
  <dcterms:created xsi:type="dcterms:W3CDTF">2010-08-19T12:15:49Z</dcterms:created>
  <dcterms:modified xsi:type="dcterms:W3CDTF">2014-03-26T18:50:35Z</dcterms:modified>
</cp:coreProperties>
</file>